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6"/>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900"/>
    <a:srgbClr val="CC0000"/>
    <a:srgbClr val="FFFF00"/>
    <a:srgbClr val="F0EFE0"/>
    <a:srgbClr val="1F408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43"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8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charset="0"/>
              </a:defRPr>
            </a:lvl1pPr>
          </a:lstStyle>
          <a:p>
            <a:endParaRPr lang="tr-TR"/>
          </a:p>
        </p:txBody>
      </p:sp>
      <p:sp>
        <p:nvSpPr>
          <p:cNvPr id="608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charset="0"/>
              </a:defRPr>
            </a:lvl1pPr>
          </a:lstStyle>
          <a:p>
            <a:endParaRPr lang="tr-TR"/>
          </a:p>
        </p:txBody>
      </p:sp>
      <p:sp>
        <p:nvSpPr>
          <p:cNvPr id="6082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8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08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charset="0"/>
              </a:defRPr>
            </a:lvl1pPr>
          </a:lstStyle>
          <a:p>
            <a:endParaRPr lang="tr-TR"/>
          </a:p>
        </p:txBody>
      </p:sp>
      <p:sp>
        <p:nvSpPr>
          <p:cNvPr id="608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charset="0"/>
              </a:defRPr>
            </a:lvl1pPr>
          </a:lstStyle>
          <a:p>
            <a:fld id="{B4532478-3B47-4A9D-97FF-BC501A27E80D}"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kumimoji="1" sz="1200" kern="1200">
        <a:solidFill>
          <a:schemeClr val="tx1"/>
        </a:solidFill>
        <a:latin typeface="Times New Roman" charset="0"/>
        <a:ea typeface="+mn-ea"/>
        <a:cs typeface="+mn-cs"/>
      </a:defRPr>
    </a:lvl1pPr>
    <a:lvl2pPr marL="457200" algn="l" rtl="0" fontAlgn="base">
      <a:spcBef>
        <a:spcPct val="30000"/>
      </a:spcBef>
      <a:spcAft>
        <a:spcPct val="0"/>
      </a:spcAft>
      <a:defRPr kumimoji="1" sz="1200" kern="1200">
        <a:solidFill>
          <a:schemeClr val="tx1"/>
        </a:solidFill>
        <a:latin typeface="Arial Narrow" pitchFamily="34" charset="0"/>
        <a:ea typeface="+mn-ea"/>
        <a:cs typeface="+mn-cs"/>
      </a:defRPr>
    </a:lvl2pPr>
    <a:lvl3pPr marL="914400" algn="l" rtl="0" fontAlgn="base">
      <a:spcBef>
        <a:spcPct val="30000"/>
      </a:spcBef>
      <a:spcAft>
        <a:spcPct val="0"/>
      </a:spcAft>
      <a:defRPr kumimoji="1" sz="1200" kern="1200">
        <a:solidFill>
          <a:schemeClr val="tx1"/>
        </a:solidFill>
        <a:latin typeface="Arial Narrow" pitchFamily="34" charset="0"/>
        <a:ea typeface="+mn-ea"/>
        <a:cs typeface="+mn-cs"/>
      </a:defRPr>
    </a:lvl3pPr>
    <a:lvl4pPr marL="1371600" algn="l" rtl="0" fontAlgn="base">
      <a:spcBef>
        <a:spcPct val="30000"/>
      </a:spcBef>
      <a:spcAft>
        <a:spcPct val="0"/>
      </a:spcAft>
      <a:defRPr kumimoji="1" sz="1200" kern="1200">
        <a:solidFill>
          <a:schemeClr val="tx1"/>
        </a:solidFill>
        <a:latin typeface="Arial Narrow" pitchFamily="34" charset="0"/>
        <a:ea typeface="+mn-ea"/>
        <a:cs typeface="+mn-cs"/>
      </a:defRPr>
    </a:lvl4pPr>
    <a:lvl5pPr marL="1828800" algn="l" rtl="0" fontAlgn="base">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50C75-E9E0-4FD3-BF3A-7D712BD8833F}" type="slidenum">
              <a:rPr lang="tr-TR"/>
              <a:pPr/>
              <a:t>1</a:t>
            </a:fld>
            <a:endParaRPr lang="tr-TR"/>
          </a:p>
        </p:txBody>
      </p:sp>
      <p:sp>
        <p:nvSpPr>
          <p:cNvPr id="610306" name="Rectangle 2"/>
          <p:cNvSpPr>
            <a:spLocks noRo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B2DDB-EE66-4C3A-8ACA-E456569BEE4C}" type="slidenum">
              <a:rPr lang="tr-TR"/>
              <a:pPr/>
              <a:t>2</a:t>
            </a:fld>
            <a:endParaRPr lang="tr-TR"/>
          </a:p>
        </p:txBody>
      </p:sp>
      <p:sp>
        <p:nvSpPr>
          <p:cNvPr id="609282" name="Rectangle 2"/>
          <p:cNvSpPr>
            <a:spLocks noRo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7234" name="Rectangle 2"/>
          <p:cNvSpPr>
            <a:spLocks noGrp="1" noChangeArrowheads="1"/>
          </p:cNvSpPr>
          <p:nvPr>
            <p:ph type="ctrTitle"/>
          </p:nvPr>
        </p:nvSpPr>
        <p:spPr>
          <a:xfrm>
            <a:off x="685800" y="304800"/>
            <a:ext cx="7772400" cy="1143000"/>
          </a:xfrm>
        </p:spPr>
        <p:txBody>
          <a:bodyPr/>
          <a:lstStyle>
            <a:lvl1pPr>
              <a:defRPr sz="4400"/>
            </a:lvl1pPr>
          </a:lstStyle>
          <a:p>
            <a:r>
              <a:rPr lang="tr-TR"/>
              <a:t>Asıl başlık stili için tıklatın</a:t>
            </a:r>
          </a:p>
        </p:txBody>
      </p:sp>
      <p:sp>
        <p:nvSpPr>
          <p:cNvPr id="60723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tr-TR"/>
              <a:t>Asıl alt başlık stilini düzenlemek için tıklatın</a:t>
            </a:r>
          </a:p>
        </p:txBody>
      </p:sp>
      <p:sp>
        <p:nvSpPr>
          <p:cNvPr id="607236" name="Rectangle 4"/>
          <p:cNvSpPr>
            <a:spLocks noGrp="1" noChangeArrowheads="1"/>
          </p:cNvSpPr>
          <p:nvPr>
            <p:ph type="dt" sz="half" idx="2"/>
          </p:nvPr>
        </p:nvSpPr>
        <p:spPr>
          <a:xfrm>
            <a:off x="228600" y="6248400"/>
            <a:ext cx="1905000" cy="457200"/>
          </a:xfrm>
        </p:spPr>
        <p:txBody>
          <a:bodyPr/>
          <a:lstStyle>
            <a:lvl1pPr>
              <a:defRPr/>
            </a:lvl1pPr>
          </a:lstStyle>
          <a:p>
            <a:endParaRPr lang="tr-TR"/>
          </a:p>
        </p:txBody>
      </p:sp>
      <p:sp>
        <p:nvSpPr>
          <p:cNvPr id="607237" name="Rectangle 5"/>
          <p:cNvSpPr>
            <a:spLocks noGrp="1" noChangeArrowheads="1"/>
          </p:cNvSpPr>
          <p:nvPr>
            <p:ph type="ftr" sz="quarter" idx="3"/>
          </p:nvPr>
        </p:nvSpPr>
        <p:spPr>
          <a:xfrm>
            <a:off x="2362200" y="6248400"/>
            <a:ext cx="4343400" cy="457200"/>
          </a:xfrm>
        </p:spPr>
        <p:txBody>
          <a:bodyPr/>
          <a:lstStyle>
            <a:lvl1pPr>
              <a:defRPr/>
            </a:lvl1pPr>
          </a:lstStyle>
          <a:p>
            <a:endParaRPr lang="tr-TR"/>
          </a:p>
        </p:txBody>
      </p:sp>
      <p:sp>
        <p:nvSpPr>
          <p:cNvPr id="607238" name="Rectangle 6"/>
          <p:cNvSpPr>
            <a:spLocks noGrp="1" noChangeArrowheads="1"/>
          </p:cNvSpPr>
          <p:nvPr>
            <p:ph type="sldNum" sz="quarter" idx="4"/>
          </p:nvPr>
        </p:nvSpPr>
        <p:spPr>
          <a:xfrm>
            <a:off x="7010400" y="6248400"/>
            <a:ext cx="1905000" cy="457200"/>
          </a:xfrm>
        </p:spPr>
        <p:txBody>
          <a:bodyPr/>
          <a:lstStyle>
            <a:lvl1pPr>
              <a:defRPr/>
            </a:lvl1pPr>
          </a:lstStyle>
          <a:p>
            <a:fld id="{3110F966-BC70-4FDB-BC53-4385DEB38401}"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AA027BD-3C60-46C3-A83C-FCCA2370A57D}"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67500" y="457200"/>
            <a:ext cx="1790700" cy="5638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295400" y="457200"/>
            <a:ext cx="5219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50AA4FD-C606-406A-96C8-F09527F2288B}"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CB43579-6E46-4ECA-9C9F-6376068BD4BB}"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F816DA0-6C59-4A2E-BD8B-4551D12AF9F5}"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9BD3DB7-4C4D-49D3-B71B-6E26B69F1E8C}"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482E6772-EAD6-4456-936A-0EE8E5611DB1}"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FFC4362A-B415-4D20-86E3-115D9C1D1079}"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FD5B1CE2-A182-433B-BC36-2835FF1C4FD1}"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921250B0-5134-4355-8FD8-001BE0B408C0}"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9AC0312-883B-456D-AADE-74D9DF3E1C4B}"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bwMode="auto">
          <a:xfrm>
            <a:off x="1295400" y="457200"/>
            <a:ext cx="7162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06211" name="Rectangle 3"/>
          <p:cNvSpPr>
            <a:spLocks noGrp="1" noChangeArrowheads="1"/>
          </p:cNvSpPr>
          <p:nvPr>
            <p:ph type="body" idx="1"/>
          </p:nvPr>
        </p:nvSpPr>
        <p:spPr bwMode="auto">
          <a:xfrm>
            <a:off x="1295400" y="1676400"/>
            <a:ext cx="7162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06212"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r-TR"/>
          </a:p>
        </p:txBody>
      </p:sp>
      <p:sp>
        <p:nvSpPr>
          <p:cNvPr id="606213"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tr-TR"/>
          </a:p>
        </p:txBody>
      </p:sp>
      <p:sp>
        <p:nvSpPr>
          <p:cNvPr id="606214"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E489E97-EF6D-4DD4-AFDA-0908BCEEF0D4}"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ali\Desktop\sunum\M&#220;Z&#304;KLER\Yedi%20Karanfil-Yunu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p:txBody>
          <a:bodyPr/>
          <a:lstStyle/>
          <a:p>
            <a:r>
              <a:rPr lang="tr-TR" dirty="0" smtClean="0"/>
              <a:t>ANNE-BABA </a:t>
            </a:r>
            <a:r>
              <a:rPr lang="tr-TR" dirty="0"/>
              <a:t>OLABİLMEK</a:t>
            </a:r>
          </a:p>
        </p:txBody>
      </p:sp>
      <p:pic>
        <p:nvPicPr>
          <p:cNvPr id="580611" name="Yedi Karanfil-Yunus.mp3">
            <a:hlinkClick r:id="" action="ppaction://media"/>
          </p:cNvPr>
          <p:cNvPicPr>
            <a:picLocks noRot="1" noChangeAspect="1" noChangeArrowheads="1"/>
          </p:cNvPicPr>
          <p:nvPr>
            <a:audioFile r:link="rId1"/>
          </p:nvPr>
        </p:nvPicPr>
        <p:blipFill>
          <a:blip r:embed="rId4"/>
          <a:srcRect/>
          <a:stretch>
            <a:fillRect/>
          </a:stretch>
        </p:blipFill>
        <p:spPr bwMode="auto">
          <a:xfrm>
            <a:off x="539750" y="1268413"/>
            <a:ext cx="304800" cy="304800"/>
          </a:xfrm>
          <a:prstGeom prst="rect">
            <a:avLst/>
          </a:prstGeom>
          <a:noFill/>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06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1000" numSld="25">
                <p:cTn id="7" repeatCount="indefinite" fill="hold" display="0">
                  <p:stCondLst>
                    <p:cond delay="indefinite"/>
                  </p:stCondLst>
                  <p:endCondLst>
                    <p:cond evt="onPrev" delay="0">
                      <p:tgtEl>
                        <p:sldTgt/>
                      </p:tgtEl>
                    </p:cond>
                    <p:cond evt="onStopAudio" delay="0">
                      <p:tgtEl>
                        <p:sldTgt/>
                      </p:tgtEl>
                    </p:cond>
                  </p:endCondLst>
                </p:cTn>
                <p:tgtEl>
                  <p:spTgt spid="5806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body" idx="1"/>
          </p:nvPr>
        </p:nvSpPr>
        <p:spPr>
          <a:xfrm>
            <a:off x="2051050" y="4941888"/>
            <a:ext cx="6408738" cy="1481137"/>
          </a:xfrm>
        </p:spPr>
        <p:txBody>
          <a:bodyPr/>
          <a:lstStyle/>
          <a:p>
            <a:pPr>
              <a:lnSpc>
                <a:spcPct val="80000"/>
              </a:lnSpc>
            </a:pPr>
            <a:r>
              <a:rPr lang="tr-TR" sz="2000"/>
              <a:t>Sonuç:</a:t>
            </a:r>
          </a:p>
          <a:p>
            <a:pPr>
              <a:lnSpc>
                <a:spcPct val="80000"/>
              </a:lnSpc>
            </a:pPr>
            <a:r>
              <a:rPr lang="tr-TR" sz="2000"/>
              <a:t>Sağlıklı ve iyi insan,</a:t>
            </a:r>
          </a:p>
          <a:p>
            <a:pPr>
              <a:lnSpc>
                <a:spcPct val="80000"/>
              </a:lnSpc>
            </a:pPr>
            <a:r>
              <a:rPr lang="tr-TR" sz="2000"/>
              <a:t>toplumsal bilince sahip bireyler,</a:t>
            </a:r>
          </a:p>
          <a:p>
            <a:pPr>
              <a:lnSpc>
                <a:spcPct val="80000"/>
              </a:lnSpc>
            </a:pPr>
            <a:r>
              <a:rPr lang="tr-TR" sz="2000"/>
              <a:t>birbirini anlayan, mutlu insanlardan oluşan toplum.</a:t>
            </a:r>
          </a:p>
        </p:txBody>
      </p:sp>
      <p:pic>
        <p:nvPicPr>
          <p:cNvPr id="589827" name="Picture 3"/>
          <p:cNvPicPr>
            <a:picLocks noChangeAspect="1" noChangeArrowheads="1"/>
          </p:cNvPicPr>
          <p:nvPr>
            <p:ph type="title"/>
          </p:nvPr>
        </p:nvPicPr>
        <p:blipFill>
          <a:blip r:embed="rId2"/>
          <a:srcRect/>
          <a:stretch>
            <a:fillRect/>
          </a:stretch>
        </p:blipFill>
        <p:spPr>
          <a:xfrm>
            <a:off x="1187450" y="0"/>
            <a:ext cx="6767513" cy="4572000"/>
          </a:xfrm>
          <a:ln/>
        </p:spPr>
      </p:pic>
    </p:spTree>
  </p:cSld>
  <p:clrMapOvr>
    <a:masterClrMapping/>
  </p:clrMapOvr>
  <p:transition advTm="3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body" idx="1"/>
          </p:nvPr>
        </p:nvSpPr>
        <p:spPr>
          <a:xfrm>
            <a:off x="1619250" y="3933825"/>
            <a:ext cx="6985000" cy="3136900"/>
          </a:xfrm>
        </p:spPr>
        <p:txBody>
          <a:bodyPr/>
          <a:lstStyle/>
          <a:p>
            <a:pPr algn="just">
              <a:lnSpc>
                <a:spcPct val="80000"/>
              </a:lnSpc>
            </a:pPr>
            <a:r>
              <a:rPr lang="tr-TR" sz="1800"/>
              <a:t>Anne babanın, her hangi bir durumda birbiriyle tutarsız ve uyumsuz davranmaları, çocukları çelişmeye düşerek kişiliklerini olumsuz yönde etkiler.</a:t>
            </a:r>
          </a:p>
          <a:p>
            <a:pPr algn="just">
              <a:lnSpc>
                <a:spcPct val="80000"/>
              </a:lnSpc>
            </a:pPr>
            <a:r>
              <a:rPr lang="tr-TR" sz="1800"/>
              <a:t>Anne babanın, çocukları paylaşarak veya bir olup çocukları karşılarına alarak oluşturacağı kutuplaşmalar, aile içindeki huzur, güven ve barış ortamını zedeler, iletişim bozukluğunun, zıtlaşmanın ve huzursuzluğun etkin olmasına neden olur.</a:t>
            </a:r>
          </a:p>
          <a:p>
            <a:pPr algn="just">
              <a:lnSpc>
                <a:spcPct val="80000"/>
              </a:lnSpc>
            </a:pPr>
            <a:r>
              <a:rPr lang="tr-TR" sz="1800"/>
              <a:t>Tüm fertlerin duygu ve düşüncelerinin, sevinç ve sıkıntılarının paylaşıldığı içten, açık ve demokratik aile ortamı, çocuğun mutluluğunun ve başarısının önkoşuludur. </a:t>
            </a:r>
          </a:p>
        </p:txBody>
      </p:sp>
      <p:pic>
        <p:nvPicPr>
          <p:cNvPr id="590851" name="Picture 3"/>
          <p:cNvPicPr>
            <a:picLocks noChangeAspect="1" noChangeArrowheads="1"/>
          </p:cNvPicPr>
          <p:nvPr>
            <p:ph type="title"/>
          </p:nvPr>
        </p:nvPicPr>
        <p:blipFill>
          <a:blip r:embed="rId2"/>
          <a:srcRect/>
          <a:stretch>
            <a:fillRect/>
          </a:stretch>
        </p:blipFill>
        <p:spPr>
          <a:xfrm>
            <a:off x="1908175" y="152400"/>
            <a:ext cx="5976938" cy="3563938"/>
          </a:xfrm>
          <a:ln/>
        </p:spPr>
      </p:pic>
    </p:spTree>
  </p:cSld>
  <p:clrMapOvr>
    <a:masterClrMapping/>
  </p:clrMapOvr>
  <p:transition advTm="4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body" idx="1"/>
          </p:nvPr>
        </p:nvSpPr>
        <p:spPr>
          <a:xfrm>
            <a:off x="1547813" y="4208463"/>
            <a:ext cx="6767512" cy="2649537"/>
          </a:xfrm>
        </p:spPr>
        <p:txBody>
          <a:bodyPr/>
          <a:lstStyle/>
          <a:p>
            <a:pPr algn="just">
              <a:lnSpc>
                <a:spcPct val="80000"/>
              </a:lnSpc>
            </a:pPr>
            <a:r>
              <a:rPr lang="tr-TR" sz="1800"/>
              <a:t>"İçinden sevmek" diye bir sevgi türü</a:t>
            </a:r>
            <a:br>
              <a:rPr lang="tr-TR" sz="1800"/>
            </a:br>
            <a:r>
              <a:rPr lang="tr-TR" sz="1800"/>
              <a:t>yoktur.Dokunmadan, paylaşmadan, dinlemeden  sevgi olmaz.</a:t>
            </a:r>
          </a:p>
          <a:p>
            <a:pPr algn="just">
              <a:lnSpc>
                <a:spcPct val="80000"/>
              </a:lnSpc>
            </a:pPr>
            <a:r>
              <a:rPr lang="tr-TR" sz="1800"/>
              <a:t>"Önkoşullu sevgi", hep başkalarını memnun etmeye çalışırken kendini unutan, kendini fark etmeyen bir insan ortaya çıkarır.</a:t>
            </a:r>
          </a:p>
          <a:p>
            <a:pPr algn="just">
              <a:lnSpc>
                <a:spcPct val="80000"/>
              </a:lnSpc>
            </a:pPr>
            <a:r>
              <a:rPr lang="tr-TR" sz="1800"/>
              <a:t>"Vurdumduymazlığı hoşgörü sanıp, sevgi</a:t>
            </a:r>
            <a:br>
              <a:rPr lang="tr-TR" sz="1800"/>
            </a:br>
            <a:r>
              <a:rPr lang="tr-TR" sz="1800"/>
              <a:t>ile karıştırmak", çocuğun davranışlarının</a:t>
            </a:r>
            <a:br>
              <a:rPr lang="tr-TR" sz="1800"/>
            </a:br>
            <a:r>
              <a:rPr lang="tr-TR" sz="1800"/>
              <a:t>sonuçlarını değerlendirmemesine sebep</a:t>
            </a:r>
            <a:br>
              <a:rPr lang="tr-TR" sz="1800"/>
            </a:br>
            <a:r>
              <a:rPr lang="tr-TR" sz="1800"/>
              <a:t>olur. Özgürlük ve sorumluluk bilincinin</a:t>
            </a:r>
            <a:br>
              <a:rPr lang="tr-TR" sz="1800"/>
            </a:br>
            <a:r>
              <a:rPr lang="tr-TR" sz="1800"/>
              <a:t>gelişmesini engeller.</a:t>
            </a:r>
          </a:p>
        </p:txBody>
      </p:sp>
      <p:pic>
        <p:nvPicPr>
          <p:cNvPr id="591875" name="Picture 3"/>
          <p:cNvPicPr>
            <a:picLocks noChangeAspect="1" noChangeArrowheads="1"/>
          </p:cNvPicPr>
          <p:nvPr>
            <p:ph type="title"/>
          </p:nvPr>
        </p:nvPicPr>
        <p:blipFill>
          <a:blip r:embed="rId2"/>
          <a:srcRect/>
          <a:stretch>
            <a:fillRect/>
          </a:stretch>
        </p:blipFill>
        <p:spPr>
          <a:xfrm>
            <a:off x="1692275" y="0"/>
            <a:ext cx="6480175" cy="3933825"/>
          </a:xfrm>
          <a:ln/>
        </p:spPr>
      </p:pic>
    </p:spTree>
  </p:cSld>
  <p:clrMapOvr>
    <a:masterClrMapping/>
  </p:clrMapOvr>
  <p:transition advTm="6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body" idx="1"/>
          </p:nvPr>
        </p:nvSpPr>
        <p:spPr>
          <a:xfrm>
            <a:off x="1547813" y="4652963"/>
            <a:ext cx="6840537" cy="2489200"/>
          </a:xfrm>
        </p:spPr>
        <p:txBody>
          <a:bodyPr/>
          <a:lstStyle/>
          <a:p>
            <a:pPr>
              <a:lnSpc>
                <a:spcPct val="80000"/>
              </a:lnSpc>
            </a:pPr>
            <a:r>
              <a:rPr lang="tr-TR" sz="2000"/>
              <a:t>Çocuk hakkında ki tüm kararları "çocuğumu en iyi ben tanırım" anlayışıyla almak ve ondan sadece bu kararlara uymasını beklemek, mutsuz, kendi yetenek ve ilgisine uygun bir meslekte çalışmayan, bu nedenle kendiyle barışık olmayan bir insan yaratır.</a:t>
            </a:r>
          </a:p>
          <a:p>
            <a:pPr>
              <a:lnSpc>
                <a:spcPct val="80000"/>
              </a:lnSpc>
            </a:pPr>
            <a:r>
              <a:rPr lang="tr-TR" sz="2000"/>
              <a:t>Bu çelişkinin yarattığı huzursuzluk, kişinin hayatının tüm yönlerine yansır.</a:t>
            </a:r>
          </a:p>
        </p:txBody>
      </p:sp>
      <p:pic>
        <p:nvPicPr>
          <p:cNvPr id="592899" name="Picture 3"/>
          <p:cNvPicPr>
            <a:picLocks noChangeAspect="1" noChangeArrowheads="1"/>
          </p:cNvPicPr>
          <p:nvPr>
            <p:ph type="title"/>
          </p:nvPr>
        </p:nvPicPr>
        <p:blipFill>
          <a:blip r:embed="rId2"/>
          <a:srcRect/>
          <a:stretch>
            <a:fillRect/>
          </a:stretch>
        </p:blipFill>
        <p:spPr>
          <a:xfrm>
            <a:off x="1547813" y="152400"/>
            <a:ext cx="6480175" cy="4284663"/>
          </a:xfrm>
          <a:ln/>
        </p:spPr>
      </p:pic>
    </p:spTree>
  </p:cSld>
  <p:clrMapOvr>
    <a:masterClrMapping/>
  </p:clrMapOvr>
  <p:transition advTm="3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body" idx="1"/>
          </p:nvPr>
        </p:nvSpPr>
        <p:spPr>
          <a:xfrm>
            <a:off x="1908175" y="4724400"/>
            <a:ext cx="6042025" cy="2562225"/>
          </a:xfrm>
        </p:spPr>
        <p:txBody>
          <a:bodyPr/>
          <a:lstStyle/>
          <a:p>
            <a:pPr algn="just">
              <a:lnSpc>
                <a:spcPct val="80000"/>
              </a:lnSpc>
            </a:pPr>
            <a:r>
              <a:rPr lang="tr-TR" sz="2000"/>
              <a:t>"Sen benim dediğimi yap, yaptığımı yapma" anlayışı, çelişkili bir tutumdur. Sözlerimiz ve davranışlarımız birbiriyle uyumlu olmalı.</a:t>
            </a:r>
          </a:p>
          <a:p>
            <a:pPr algn="just">
              <a:lnSpc>
                <a:spcPct val="80000"/>
              </a:lnSpc>
            </a:pPr>
            <a:r>
              <a:rPr lang="tr-TR" sz="2000"/>
              <a:t>Kimse kimseye hayatı öğretmez. Çocuğumuza hayatı, uygulamaya hazır bir reçete gibi sunamayız; ancak ona kendi yolunu belirleyebileceği bir harita verebiliriz.</a:t>
            </a:r>
          </a:p>
        </p:txBody>
      </p:sp>
      <p:pic>
        <p:nvPicPr>
          <p:cNvPr id="593923" name="Picture 3"/>
          <p:cNvPicPr>
            <a:picLocks noChangeAspect="1" noChangeArrowheads="1"/>
          </p:cNvPicPr>
          <p:nvPr>
            <p:ph type="title"/>
          </p:nvPr>
        </p:nvPicPr>
        <p:blipFill>
          <a:blip r:embed="rId2"/>
          <a:srcRect/>
          <a:stretch>
            <a:fillRect/>
          </a:stretch>
        </p:blipFill>
        <p:spPr>
          <a:xfrm>
            <a:off x="1835150" y="152400"/>
            <a:ext cx="5832475" cy="4284663"/>
          </a:xfrm>
          <a:ln/>
        </p:spPr>
      </p:pic>
    </p:spTree>
  </p:cSld>
  <p:clrMapOvr>
    <a:masterClrMapping/>
  </p:clrMapOvr>
  <p:transition advTm="2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body" idx="1"/>
          </p:nvPr>
        </p:nvSpPr>
        <p:spPr>
          <a:xfrm>
            <a:off x="1619250" y="4005263"/>
            <a:ext cx="6481763" cy="3095625"/>
          </a:xfrm>
        </p:spPr>
        <p:txBody>
          <a:bodyPr/>
          <a:lstStyle/>
          <a:p>
            <a:pPr algn="just">
              <a:lnSpc>
                <a:spcPct val="80000"/>
              </a:lnSpc>
            </a:pPr>
            <a:r>
              <a:rPr lang="tr-TR" sz="2000"/>
              <a:t>Yaşıtları ile gezmesi, sinema ve tiyatroya gitmesi, müzik dinlemesi gibi ilgilerine saygı gösterelim. Unutmayalım ki bunlar, çocuğun hayatı farklı yönleriyle tanımasına ve kişiliğinin gelişmesine fırsat verecek aktivitelerdir.</a:t>
            </a:r>
          </a:p>
          <a:p>
            <a:pPr algn="just">
              <a:lnSpc>
                <a:spcPct val="80000"/>
              </a:lnSpc>
            </a:pPr>
            <a:r>
              <a:rPr lang="tr-TR" sz="2000"/>
              <a:t>Çocuğumuzu anlamak, neyi neden yaptığını öğrenmek istiyorsak, onu yargılamadan tarafsız olarak dinleyelim. Böylece, gerçek duygularını ve sorunlarını öğrenmeye şansımız olur.</a:t>
            </a:r>
          </a:p>
        </p:txBody>
      </p:sp>
      <p:pic>
        <p:nvPicPr>
          <p:cNvPr id="594947" name="Picture 3"/>
          <p:cNvPicPr>
            <a:picLocks noChangeAspect="1" noChangeArrowheads="1"/>
          </p:cNvPicPr>
          <p:nvPr>
            <p:ph type="title"/>
          </p:nvPr>
        </p:nvPicPr>
        <p:blipFill>
          <a:blip r:embed="rId2"/>
          <a:srcRect/>
          <a:stretch>
            <a:fillRect/>
          </a:stretch>
        </p:blipFill>
        <p:spPr>
          <a:xfrm>
            <a:off x="1692275" y="152400"/>
            <a:ext cx="6264275" cy="3492500"/>
          </a:xfrm>
          <a:ln/>
        </p:spPr>
      </p:pic>
    </p:spTree>
  </p:cSld>
  <p:clrMapOvr>
    <a:masterClrMapping/>
  </p:clrMapOvr>
  <p:transition advTm="3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body" idx="1"/>
          </p:nvPr>
        </p:nvSpPr>
        <p:spPr>
          <a:xfrm>
            <a:off x="1619250" y="3933825"/>
            <a:ext cx="6618288" cy="2273300"/>
          </a:xfrm>
        </p:spPr>
        <p:txBody>
          <a:bodyPr/>
          <a:lstStyle/>
          <a:p>
            <a:pPr algn="just">
              <a:lnSpc>
                <a:spcPct val="80000"/>
              </a:lnSpc>
            </a:pPr>
            <a:r>
              <a:rPr lang="tr-TR" sz="2400"/>
              <a:t>Anne baba olarak görevimiz, çocuğun sadece maddi ihtiyaçlarını karşılamakla sınırlı değildir.</a:t>
            </a:r>
          </a:p>
          <a:p>
            <a:pPr algn="just">
              <a:lnSpc>
                <a:spcPct val="80000"/>
              </a:lnSpc>
            </a:pPr>
            <a:r>
              <a:rPr lang="tr-TR" sz="2400"/>
              <a:t>Hayatın önemli bir sürecinde, okulu ve dershanesiyle işbirliğine önem vermeli, başarının hedeflendiği yolda ekibin bir parçası olmalıyız.</a:t>
            </a:r>
          </a:p>
        </p:txBody>
      </p:sp>
      <p:pic>
        <p:nvPicPr>
          <p:cNvPr id="595971" name="Picture 3"/>
          <p:cNvPicPr>
            <a:picLocks noChangeAspect="1" noChangeArrowheads="1"/>
          </p:cNvPicPr>
          <p:nvPr>
            <p:ph type="title"/>
          </p:nvPr>
        </p:nvPicPr>
        <p:blipFill>
          <a:blip r:embed="rId2"/>
          <a:srcRect/>
          <a:stretch>
            <a:fillRect/>
          </a:stretch>
        </p:blipFill>
        <p:spPr>
          <a:xfrm>
            <a:off x="1619250" y="152400"/>
            <a:ext cx="6337300" cy="3563938"/>
          </a:xfrm>
          <a:ln/>
        </p:spPr>
      </p:pic>
    </p:spTree>
  </p:cSld>
  <p:clrMapOvr>
    <a:masterClrMapping/>
  </p:clrMapOvr>
  <p:transition advTm="3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body" idx="1"/>
          </p:nvPr>
        </p:nvSpPr>
        <p:spPr>
          <a:xfrm>
            <a:off x="1908175" y="3937000"/>
            <a:ext cx="6264275" cy="2921000"/>
          </a:xfrm>
        </p:spPr>
        <p:txBody>
          <a:bodyPr/>
          <a:lstStyle/>
          <a:p>
            <a:pPr algn="just">
              <a:lnSpc>
                <a:spcPct val="80000"/>
              </a:lnSpc>
            </a:pPr>
            <a:r>
              <a:rPr lang="tr-TR" sz="1800"/>
              <a:t>Çocuğumuzu, ailenin diğer bireyleriyle aramızda olan çatışmalarda tanık veya yargıç olarak kullanırsak, onu sevdiği insanlar arasında seçim yapmaya zorlamış oluruz.</a:t>
            </a:r>
          </a:p>
          <a:p>
            <a:pPr algn="just">
              <a:lnSpc>
                <a:spcPct val="80000"/>
              </a:lnSpc>
            </a:pPr>
            <a:r>
              <a:rPr lang="tr-TR" sz="1800"/>
              <a:t>Dolabını, çekmecelerini, defterlerini, ceplerini karıştırarak özel hayatına saygı göstermemek; bize olan güvenini azaltır, aramıza duvar örer.</a:t>
            </a:r>
          </a:p>
          <a:p>
            <a:pPr algn="just">
              <a:lnSpc>
                <a:spcPct val="80000"/>
              </a:lnSpc>
            </a:pPr>
            <a:r>
              <a:rPr lang="tr-TR" sz="1800"/>
              <a:t>Çocuğumuzun mükemmel olmasını bekleyerek, onu başkalarıyla kıyaslamayalım.</a:t>
            </a:r>
          </a:p>
          <a:p>
            <a:pPr algn="just">
              <a:lnSpc>
                <a:spcPct val="80000"/>
              </a:lnSpc>
            </a:pPr>
            <a:r>
              <a:rPr lang="tr-TR" sz="1800"/>
              <a:t>Onun farklı bir birey olduğunu kabul ederek, bizim için özel ve değerli olduğunu ona hissettirelim. </a:t>
            </a:r>
          </a:p>
        </p:txBody>
      </p:sp>
      <p:pic>
        <p:nvPicPr>
          <p:cNvPr id="596995" name="Picture 3"/>
          <p:cNvPicPr>
            <a:picLocks noChangeAspect="1" noChangeArrowheads="1"/>
          </p:cNvPicPr>
          <p:nvPr>
            <p:ph type="title"/>
          </p:nvPr>
        </p:nvPicPr>
        <p:blipFill>
          <a:blip r:embed="rId2"/>
          <a:srcRect/>
          <a:stretch>
            <a:fillRect/>
          </a:stretch>
        </p:blipFill>
        <p:spPr>
          <a:xfrm>
            <a:off x="1692275" y="152400"/>
            <a:ext cx="6048375" cy="3421063"/>
          </a:xfrm>
          <a:ln/>
        </p:spPr>
      </p:pic>
    </p:spTree>
  </p:cSld>
  <p:clrMapOvr>
    <a:masterClrMapping/>
  </p:clrMapOvr>
  <p:transition advTm="3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body" idx="1"/>
          </p:nvPr>
        </p:nvSpPr>
        <p:spPr>
          <a:xfrm>
            <a:off x="1619250" y="4437063"/>
            <a:ext cx="6473825" cy="2705100"/>
          </a:xfrm>
        </p:spPr>
        <p:txBody>
          <a:bodyPr/>
          <a:lstStyle/>
          <a:p>
            <a:pPr algn="just">
              <a:lnSpc>
                <a:spcPct val="80000"/>
              </a:lnSpc>
            </a:pPr>
            <a:r>
              <a:rPr lang="tr-TR" sz="2000"/>
              <a:t>Çocuğunuza, "Sana güveniyorum, elinden geleni yapacağına inanıyorum" mesajını verin. Asla "Bu kafayla gidersen...", "Ben demedim mi..." diye başlayan sözler söylemeyin.</a:t>
            </a:r>
          </a:p>
          <a:p>
            <a:pPr algn="just">
              <a:lnSpc>
                <a:spcPct val="80000"/>
              </a:lnSpc>
            </a:pPr>
            <a:r>
              <a:rPr lang="tr-TR" sz="2000"/>
              <a:t>Hayat sadece ders ve sınav üzerine kurulmamıştır.</a:t>
            </a:r>
          </a:p>
          <a:p>
            <a:pPr algn="just">
              <a:lnSpc>
                <a:spcPct val="80000"/>
              </a:lnSpc>
            </a:pPr>
            <a:r>
              <a:rPr lang="tr-TR" sz="2000"/>
              <a:t>Çocuğunuzla bu konular dışında da sohbet ederek, duygu ve düşüncelerinizi birbirinizle paylaşın.</a:t>
            </a:r>
          </a:p>
        </p:txBody>
      </p:sp>
      <p:pic>
        <p:nvPicPr>
          <p:cNvPr id="598019" name="Picture 3"/>
          <p:cNvPicPr>
            <a:picLocks noChangeAspect="1" noChangeArrowheads="1"/>
          </p:cNvPicPr>
          <p:nvPr>
            <p:ph type="title"/>
          </p:nvPr>
        </p:nvPicPr>
        <p:blipFill>
          <a:blip r:embed="rId2"/>
          <a:srcRect/>
          <a:stretch>
            <a:fillRect/>
          </a:stretch>
        </p:blipFill>
        <p:spPr>
          <a:xfrm>
            <a:off x="1331913" y="152400"/>
            <a:ext cx="6696075" cy="3997325"/>
          </a:xfrm>
          <a:ln/>
        </p:spPr>
      </p:pic>
    </p:spTree>
  </p:cSld>
  <p:clrMapOvr>
    <a:masterClrMapping/>
  </p:clrMapOvr>
  <p:transition advTm="3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body" idx="1"/>
          </p:nvPr>
        </p:nvSpPr>
        <p:spPr>
          <a:xfrm>
            <a:off x="1979613" y="4508500"/>
            <a:ext cx="6402387" cy="2349500"/>
          </a:xfrm>
        </p:spPr>
        <p:txBody>
          <a:bodyPr/>
          <a:lstStyle/>
          <a:p>
            <a:pPr algn="just">
              <a:lnSpc>
                <a:spcPct val="90000"/>
              </a:lnSpc>
            </a:pPr>
            <a:r>
              <a:rPr lang="tr-TR" sz="2400"/>
              <a:t>Çocuğumuzu tanımaya, ilgi, yetenek ve değerlerini öğrenmeye çalışalım. Onun ilgi ve yetenekleri dışındaki alanlara zorlamayalım.</a:t>
            </a:r>
          </a:p>
          <a:p>
            <a:pPr algn="just">
              <a:lnSpc>
                <a:spcPct val="90000"/>
              </a:lnSpc>
            </a:pPr>
            <a:r>
              <a:rPr lang="tr-TR" sz="2400"/>
              <a:t>Bir elma ağacından erik elde edemeyiz, daha kaliteli elma almaya çalışalım.</a:t>
            </a:r>
          </a:p>
        </p:txBody>
      </p:sp>
      <p:pic>
        <p:nvPicPr>
          <p:cNvPr id="599043" name="Picture 3"/>
          <p:cNvPicPr>
            <a:picLocks noChangeAspect="1" noChangeArrowheads="1"/>
          </p:cNvPicPr>
          <p:nvPr>
            <p:ph type="title"/>
          </p:nvPr>
        </p:nvPicPr>
        <p:blipFill>
          <a:blip r:embed="rId2"/>
          <a:srcRect/>
          <a:stretch>
            <a:fillRect/>
          </a:stretch>
        </p:blipFill>
        <p:spPr>
          <a:xfrm>
            <a:off x="1258888" y="0"/>
            <a:ext cx="6842125" cy="4365625"/>
          </a:xfrm>
          <a:ln/>
        </p:spPr>
      </p:pic>
    </p:spTree>
  </p:cSld>
  <p:clrMapOvr>
    <a:masterClrMapping/>
  </p:clrMapOvr>
  <p:transition advTm="4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p:cNvPicPr>
            <a:picLocks noChangeAspect="1" noChangeArrowheads="1"/>
          </p:cNvPicPr>
          <p:nvPr>
            <p:ph type="body" idx="4294967295"/>
          </p:nvPr>
        </p:nvPicPr>
        <p:blipFill>
          <a:blip r:embed="rId3"/>
          <a:srcRect/>
          <a:stretch>
            <a:fillRect/>
          </a:stretch>
        </p:blipFill>
        <p:spPr>
          <a:xfrm>
            <a:off x="1042988" y="0"/>
            <a:ext cx="6842125" cy="4868863"/>
          </a:xfrm>
          <a:noFill/>
          <a:ln/>
        </p:spPr>
      </p:pic>
      <p:sp>
        <p:nvSpPr>
          <p:cNvPr id="581635" name="Text Box 3"/>
          <p:cNvSpPr txBox="1">
            <a:spLocks noChangeArrowheads="1"/>
          </p:cNvSpPr>
          <p:nvPr/>
        </p:nvSpPr>
        <p:spPr bwMode="auto">
          <a:xfrm>
            <a:off x="2195513" y="5118100"/>
            <a:ext cx="5256212" cy="1739900"/>
          </a:xfrm>
          <a:prstGeom prst="rect">
            <a:avLst/>
          </a:prstGeom>
          <a:noFill/>
          <a:ln w="9525">
            <a:noFill/>
            <a:miter lim="800000"/>
            <a:headEnd/>
            <a:tailEnd/>
          </a:ln>
          <a:effectLst/>
        </p:spPr>
        <p:txBody>
          <a:bodyPr>
            <a:spAutoFit/>
          </a:bodyPr>
          <a:lstStyle/>
          <a:p>
            <a:pPr algn="just"/>
            <a:r>
              <a:rPr lang="tr-TR">
                <a:latin typeface="Comic Sans MS" pitchFamily="66" charset="0"/>
              </a:rPr>
              <a:t>Ya biz?</a:t>
            </a:r>
          </a:p>
          <a:p>
            <a:pPr algn="just"/>
            <a:r>
              <a:rPr lang="tr-TR">
                <a:latin typeface="Comic Sans MS" pitchFamily="66" charset="0"/>
              </a:rPr>
              <a:t>Biz de değişime uyuyor muyuz?</a:t>
            </a:r>
          </a:p>
          <a:p>
            <a:pPr algn="just"/>
            <a:r>
              <a:rPr lang="tr-TR">
                <a:latin typeface="Comic Sans MS" pitchFamily="66" charset="0"/>
              </a:rPr>
              <a:t>Yoksa hala anamızın babamızın çağından kalma anlayışla mı ana babalık yapıyoruz?</a:t>
            </a:r>
          </a:p>
          <a:p>
            <a:pPr algn="just"/>
            <a:r>
              <a:rPr lang="tr-TR">
                <a:latin typeface="Comic Sans MS" pitchFamily="66" charset="0"/>
              </a:rPr>
              <a:t/>
            </a:r>
            <a:br>
              <a:rPr lang="tr-TR">
                <a:latin typeface="Comic Sans MS" pitchFamily="66" charset="0"/>
              </a:rPr>
            </a:br>
            <a:endParaRPr lang="tr-TR">
              <a:latin typeface="Comic Sans MS" pitchFamily="66" charset="0"/>
            </a:endParaRPr>
          </a:p>
        </p:txBody>
      </p:sp>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body" idx="1"/>
          </p:nvPr>
        </p:nvSpPr>
        <p:spPr>
          <a:xfrm>
            <a:off x="1619250" y="4581525"/>
            <a:ext cx="6762750" cy="2492375"/>
          </a:xfrm>
        </p:spPr>
        <p:txBody>
          <a:bodyPr/>
          <a:lstStyle/>
          <a:p>
            <a:pPr algn="just">
              <a:lnSpc>
                <a:spcPct val="80000"/>
              </a:lnSpc>
            </a:pPr>
            <a:r>
              <a:rPr lang="tr-TR" sz="2000"/>
              <a:t>Çok çalışması değil, düzenli çalışması konusunda telkinlerde bulunalım. Kendini programlamasına ve zamanını yönetmesine yardım edelim.</a:t>
            </a:r>
          </a:p>
          <a:p>
            <a:pPr algn="just">
              <a:lnSpc>
                <a:spcPct val="80000"/>
              </a:lnSpc>
            </a:pPr>
            <a:r>
              <a:rPr lang="tr-TR" sz="2000"/>
              <a:t>Sevgi sözcüklerini çocuğumuza cömertçe kullanalım; sarılmayı, öpmeyi asla ihmal etmeyelim.</a:t>
            </a:r>
          </a:p>
          <a:p>
            <a:pPr algn="just">
              <a:lnSpc>
                <a:spcPct val="80000"/>
              </a:lnSpc>
            </a:pPr>
            <a:r>
              <a:rPr lang="tr-TR" sz="2000"/>
              <a:t>Hiç bir zaman onu "sevgisizlik" le cezalandırmayalım. O, her şeye rağmen bizim çocuğumuzdur.</a:t>
            </a:r>
            <a:br>
              <a:rPr lang="tr-TR" sz="2000"/>
            </a:br>
            <a:endParaRPr lang="tr-TR" sz="2000"/>
          </a:p>
        </p:txBody>
      </p:sp>
      <p:pic>
        <p:nvPicPr>
          <p:cNvPr id="600067" name="Picture 3"/>
          <p:cNvPicPr>
            <a:picLocks noChangeAspect="1" noChangeArrowheads="1"/>
          </p:cNvPicPr>
          <p:nvPr>
            <p:ph type="title"/>
          </p:nvPr>
        </p:nvPicPr>
        <p:blipFill>
          <a:blip r:embed="rId2"/>
          <a:srcRect/>
          <a:stretch>
            <a:fillRect/>
          </a:stretch>
        </p:blipFill>
        <p:spPr>
          <a:xfrm>
            <a:off x="1476375" y="152400"/>
            <a:ext cx="6480175" cy="3997325"/>
          </a:xfrm>
          <a:ln/>
        </p:spPr>
      </p:pic>
    </p:spTree>
  </p:cSld>
  <p:clrMapOvr>
    <a:masterClrMapping/>
  </p:clrMapOvr>
  <p:transition advTm="4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body" idx="1"/>
          </p:nvPr>
        </p:nvSpPr>
        <p:spPr>
          <a:xfrm>
            <a:off x="1908175" y="4368800"/>
            <a:ext cx="6330950" cy="2489200"/>
          </a:xfrm>
        </p:spPr>
        <p:txBody>
          <a:bodyPr/>
          <a:lstStyle/>
          <a:p>
            <a:pPr algn="just">
              <a:lnSpc>
                <a:spcPct val="80000"/>
              </a:lnSpc>
            </a:pPr>
            <a:r>
              <a:rPr lang="tr-TR" sz="1800"/>
              <a:t>Hoşgörülü ve demokratik ailelerde büyüyen çocuklar, çevreleriyle ilişkilerinde daha etkin, girişimci, kendini rahatlıkla ifade edebilen, özgüven sahibi insanlar olurlar.</a:t>
            </a:r>
          </a:p>
          <a:p>
            <a:pPr algn="just">
              <a:lnSpc>
                <a:spcPct val="80000"/>
              </a:lnSpc>
            </a:pPr>
            <a:r>
              <a:rPr lang="tr-TR" sz="1800"/>
              <a:t>'Sınavı ve başarılı olmayı, çocuğun "var olma nedeni" haline getirirsek, onun elini kolunu bağlamış, özgüvenini zedelemiş ve kaygılarını çoğaltmış oluruz.</a:t>
            </a:r>
          </a:p>
          <a:p>
            <a:pPr algn="just">
              <a:lnSpc>
                <a:spcPct val="80000"/>
              </a:lnSpc>
            </a:pPr>
            <a:r>
              <a:rPr lang="tr-TR" sz="1800"/>
              <a:t>Unutmayalım ki, başarılı olmayı en çok O istiyor; ama belki de ne yapacağını bilemiyor.</a:t>
            </a:r>
          </a:p>
        </p:txBody>
      </p:sp>
      <p:pic>
        <p:nvPicPr>
          <p:cNvPr id="601091" name="Picture 3"/>
          <p:cNvPicPr>
            <a:picLocks noChangeAspect="1" noChangeArrowheads="1"/>
          </p:cNvPicPr>
          <p:nvPr>
            <p:ph type="title"/>
          </p:nvPr>
        </p:nvPicPr>
        <p:blipFill>
          <a:blip r:embed="rId2"/>
          <a:srcRect/>
          <a:stretch>
            <a:fillRect/>
          </a:stretch>
        </p:blipFill>
        <p:spPr>
          <a:xfrm>
            <a:off x="1258888" y="152400"/>
            <a:ext cx="7058025" cy="3997325"/>
          </a:xfrm>
          <a:ln/>
        </p:spPr>
      </p:pic>
    </p:spTree>
  </p:cSld>
  <p:clrMapOvr>
    <a:masterClrMapping/>
  </p:clrMapOvr>
  <p:transition advTm="3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body" idx="1"/>
          </p:nvPr>
        </p:nvSpPr>
        <p:spPr>
          <a:xfrm>
            <a:off x="1619250" y="4365625"/>
            <a:ext cx="6905625" cy="2921000"/>
          </a:xfrm>
        </p:spPr>
        <p:txBody>
          <a:bodyPr/>
          <a:lstStyle/>
          <a:p>
            <a:pPr algn="just">
              <a:lnSpc>
                <a:spcPct val="90000"/>
              </a:lnSpc>
            </a:pPr>
            <a:r>
              <a:rPr lang="tr-TR" sz="2400"/>
              <a:t>Çocuğunuzu, her zaman sınav psikolojisi</a:t>
            </a:r>
            <a:br>
              <a:rPr lang="tr-TR" sz="2400"/>
            </a:br>
            <a:r>
              <a:rPr lang="tr-TR" sz="2400"/>
              <a:t>içinde başarıya programlanmış bir robot</a:t>
            </a:r>
            <a:br>
              <a:rPr lang="tr-TR" sz="2400"/>
            </a:br>
            <a:r>
              <a:rPr lang="tr-TR" sz="2400"/>
              <a:t>gibi görmeyin.</a:t>
            </a:r>
          </a:p>
          <a:p>
            <a:pPr algn="just">
              <a:lnSpc>
                <a:spcPct val="90000"/>
              </a:lnSpc>
            </a:pPr>
            <a:r>
              <a:rPr lang="tr-TR" sz="2400"/>
              <a:t>Gençliğinin dinamizmi ve neşesini onunla</a:t>
            </a:r>
            <a:br>
              <a:rPr lang="tr-TR" sz="2400"/>
            </a:br>
            <a:r>
              <a:rPr lang="tr-TR" sz="2400"/>
              <a:t>paylaşın. Ona değerli olduğunu hissettirin.</a:t>
            </a:r>
          </a:p>
          <a:p>
            <a:pPr algn="just">
              <a:lnSpc>
                <a:spcPct val="90000"/>
              </a:lnSpc>
            </a:pPr>
            <a:r>
              <a:rPr lang="tr-TR" sz="2400"/>
              <a:t>Çocuğunuzun danışmanı olun.</a:t>
            </a:r>
          </a:p>
        </p:txBody>
      </p:sp>
      <p:pic>
        <p:nvPicPr>
          <p:cNvPr id="602115" name="Picture 3"/>
          <p:cNvPicPr>
            <a:picLocks noChangeAspect="1" noChangeArrowheads="1"/>
          </p:cNvPicPr>
          <p:nvPr>
            <p:ph type="title"/>
          </p:nvPr>
        </p:nvPicPr>
        <p:blipFill>
          <a:blip r:embed="rId2"/>
          <a:srcRect/>
          <a:stretch>
            <a:fillRect/>
          </a:stretch>
        </p:blipFill>
        <p:spPr>
          <a:xfrm>
            <a:off x="1331913" y="152400"/>
            <a:ext cx="6553200" cy="3924300"/>
          </a:xfrm>
          <a:ln/>
        </p:spPr>
      </p:pic>
    </p:spTree>
  </p:cSld>
  <p:clrMapOvr>
    <a:masterClrMapping/>
  </p:clrMapOvr>
  <p:transition advTm="3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body" idx="1"/>
          </p:nvPr>
        </p:nvSpPr>
        <p:spPr>
          <a:xfrm>
            <a:off x="1692275" y="4437063"/>
            <a:ext cx="6689725" cy="2205037"/>
          </a:xfrm>
        </p:spPr>
        <p:txBody>
          <a:bodyPr/>
          <a:lstStyle/>
          <a:p>
            <a:pPr algn="just">
              <a:lnSpc>
                <a:spcPct val="90000"/>
              </a:lnSpc>
            </a:pPr>
            <a:r>
              <a:rPr lang="tr-TR" sz="2800"/>
              <a:t>Sevgi, övgü ve takdir, insana değerli olduğu duygusu verir. Çocuğunuza, yalnızca sınav başarısı beklentisiyle değil, her koşulda ve hayatın her alanında ona güvenerek yardımcı olun.</a:t>
            </a:r>
          </a:p>
        </p:txBody>
      </p:sp>
      <p:pic>
        <p:nvPicPr>
          <p:cNvPr id="603139" name="Picture 3"/>
          <p:cNvPicPr>
            <a:picLocks noChangeAspect="1" noChangeArrowheads="1"/>
          </p:cNvPicPr>
          <p:nvPr>
            <p:ph type="title"/>
          </p:nvPr>
        </p:nvPicPr>
        <p:blipFill>
          <a:blip r:embed="rId2"/>
          <a:srcRect/>
          <a:stretch>
            <a:fillRect/>
          </a:stretch>
        </p:blipFill>
        <p:spPr>
          <a:xfrm>
            <a:off x="1547813" y="0"/>
            <a:ext cx="6553200" cy="3852863"/>
          </a:xfrm>
          <a:ln/>
        </p:spPr>
      </p:pic>
    </p:spTree>
  </p:cSld>
  <p:clrMapOvr>
    <a:masterClrMapping/>
  </p:clrMapOvr>
  <p:transition advTm="3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body" idx="1"/>
          </p:nvPr>
        </p:nvSpPr>
        <p:spPr>
          <a:xfrm>
            <a:off x="1908175" y="4552950"/>
            <a:ext cx="6186488" cy="2305050"/>
          </a:xfrm>
        </p:spPr>
        <p:txBody>
          <a:bodyPr/>
          <a:lstStyle/>
          <a:p>
            <a:pPr algn="just">
              <a:lnSpc>
                <a:spcPct val="80000"/>
              </a:lnSpc>
            </a:pPr>
            <a:r>
              <a:rPr lang="tr-TR" sz="2000" dirty="0"/>
              <a:t>Sınava hazırlık sürecini, bir amaç doğrultusunda ve belli bir kaygı çerçevesinde çocuğunuzla paylaşmanın fırsatı olarak görün</a:t>
            </a:r>
            <a:r>
              <a:rPr lang="tr-TR" sz="2000" dirty="0" smtClean="0"/>
              <a:t>.</a:t>
            </a:r>
            <a:endParaRPr lang="tr-TR" sz="2000" dirty="0"/>
          </a:p>
        </p:txBody>
      </p:sp>
      <p:pic>
        <p:nvPicPr>
          <p:cNvPr id="604163" name="Picture 3"/>
          <p:cNvPicPr>
            <a:picLocks noChangeAspect="1" noChangeArrowheads="1"/>
          </p:cNvPicPr>
          <p:nvPr>
            <p:ph type="title"/>
          </p:nvPr>
        </p:nvPicPr>
        <p:blipFill>
          <a:blip r:embed="rId2"/>
          <a:srcRect/>
          <a:stretch>
            <a:fillRect/>
          </a:stretch>
        </p:blipFill>
        <p:spPr>
          <a:xfrm>
            <a:off x="1476375" y="260350"/>
            <a:ext cx="6624638" cy="4213225"/>
          </a:xfrm>
          <a:ln/>
        </p:spPr>
      </p:pic>
    </p:spTree>
  </p:cSld>
  <p:clrMapOvr>
    <a:masterClrMapping/>
  </p:clrMapOvr>
  <p:transition advTm="3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body" idx="1"/>
          </p:nvPr>
        </p:nvSpPr>
        <p:spPr>
          <a:xfrm>
            <a:off x="1835150" y="5516563"/>
            <a:ext cx="6119813" cy="1049337"/>
          </a:xfrm>
        </p:spPr>
        <p:txBody>
          <a:bodyPr/>
          <a:lstStyle/>
          <a:p>
            <a:pPr algn="just">
              <a:lnSpc>
                <a:spcPct val="90000"/>
              </a:lnSpc>
            </a:pPr>
            <a:r>
              <a:rPr lang="tr-TR"/>
              <a:t>Çabamız ve endişemiz, onları en iyi biçimde yetiştirmek.</a:t>
            </a:r>
          </a:p>
        </p:txBody>
      </p:sp>
      <p:pic>
        <p:nvPicPr>
          <p:cNvPr id="582659" name="Picture 3"/>
          <p:cNvPicPr>
            <a:picLocks noChangeAspect="1" noChangeArrowheads="1"/>
          </p:cNvPicPr>
          <p:nvPr>
            <p:ph type="title"/>
          </p:nvPr>
        </p:nvPicPr>
        <p:blipFill>
          <a:blip r:embed="rId2"/>
          <a:srcRect/>
          <a:stretch>
            <a:fillRect/>
          </a:stretch>
        </p:blipFill>
        <p:spPr>
          <a:xfrm>
            <a:off x="1116013" y="152400"/>
            <a:ext cx="6769100" cy="5005388"/>
          </a:xfrm>
          <a:ln/>
        </p:spPr>
      </p:pic>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body" idx="1"/>
          </p:nvPr>
        </p:nvSpPr>
        <p:spPr>
          <a:xfrm>
            <a:off x="1547813" y="4149725"/>
            <a:ext cx="7056437" cy="2995613"/>
          </a:xfrm>
        </p:spPr>
        <p:txBody>
          <a:bodyPr/>
          <a:lstStyle/>
          <a:p>
            <a:pPr algn="just">
              <a:lnSpc>
                <a:spcPct val="80000"/>
              </a:lnSpc>
            </a:pPr>
            <a:r>
              <a:rPr lang="tr-TR" sz="1800"/>
              <a:t>Bilgi çağındayız ve teknoloji hızla gelişiyor. Hayatın her alanında ve tabii ki iş kollarında, nitelikli insan gücüne ihtiyaç artıyor. Kadınlar, iş hayatında artık çok daha aktif yer almakta. Yaşadığımız hızlı toplumsal değişime paralel olarak, değer yargılarımız da değişiyor.</a:t>
            </a:r>
          </a:p>
          <a:p>
            <a:pPr algn="just">
              <a:lnSpc>
                <a:spcPct val="80000"/>
              </a:lnSpc>
            </a:pPr>
            <a:r>
              <a:rPr lang="tr-TR" sz="1800"/>
              <a:t>Zararlı alışkanlıklara sahip kişilerin sayısıyla beraber, toplumumuzdaki suç işleme oranında da dikkat çekici bir artış söz konusu. Eğitim sistemimizde aksaklıklar mevcut..</a:t>
            </a:r>
          </a:p>
          <a:p>
            <a:pPr algn="just">
              <a:lnSpc>
                <a:spcPct val="80000"/>
              </a:lnSpc>
            </a:pPr>
            <a:r>
              <a:rPr lang="tr-TR" sz="1800"/>
              <a:t>Anne baba olarak çocuklarımıza en iyi geleceği hazırlamaya çalışıyoruz. Genç kuşak, umutlar ve hayallerin yanında, gelecek kaygısı da taşıyor.</a:t>
            </a:r>
          </a:p>
        </p:txBody>
      </p:sp>
      <p:pic>
        <p:nvPicPr>
          <p:cNvPr id="583683" name="Picture 3"/>
          <p:cNvPicPr>
            <a:picLocks noChangeAspect="1" noChangeArrowheads="1"/>
          </p:cNvPicPr>
          <p:nvPr>
            <p:ph type="title"/>
          </p:nvPr>
        </p:nvPicPr>
        <p:blipFill>
          <a:blip r:embed="rId2"/>
          <a:srcRect/>
          <a:stretch>
            <a:fillRect/>
          </a:stretch>
        </p:blipFill>
        <p:spPr>
          <a:xfrm>
            <a:off x="1258888" y="0"/>
            <a:ext cx="6626225" cy="3860800"/>
          </a:xfrm>
          <a:ln/>
        </p:spPr>
      </p:pic>
    </p:spTree>
  </p:cSld>
  <p:clrMapOvr>
    <a:masterClrMapping/>
  </p:clrMapOvr>
  <p:transition advTm="4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2051050" y="5661025"/>
            <a:ext cx="5545138" cy="1841500"/>
          </a:xfrm>
        </p:spPr>
        <p:txBody>
          <a:bodyPr/>
          <a:lstStyle/>
          <a:p>
            <a:r>
              <a:rPr lang="tr-TR"/>
              <a:t>Biz onlara, ne veriyoruz? </a:t>
            </a:r>
          </a:p>
        </p:txBody>
      </p:sp>
      <p:pic>
        <p:nvPicPr>
          <p:cNvPr id="584707" name="Picture 3"/>
          <p:cNvPicPr>
            <a:picLocks noChangeAspect="1" noChangeArrowheads="1"/>
          </p:cNvPicPr>
          <p:nvPr>
            <p:ph type="title"/>
          </p:nvPr>
        </p:nvPicPr>
        <p:blipFill>
          <a:blip r:embed="rId2"/>
          <a:srcRect/>
          <a:stretch>
            <a:fillRect/>
          </a:stretch>
        </p:blipFill>
        <p:spPr>
          <a:xfrm>
            <a:off x="1476375" y="152400"/>
            <a:ext cx="6264275" cy="5148263"/>
          </a:xfrm>
          <a:ln/>
        </p:spPr>
      </p:pic>
    </p:spTree>
  </p:cSld>
  <p:clrMapOvr>
    <a:masterClrMapping/>
  </p:clrMapOvr>
  <p:transition advTm="2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body" idx="1"/>
          </p:nvPr>
        </p:nvSpPr>
        <p:spPr>
          <a:xfrm>
            <a:off x="1763713" y="4770438"/>
            <a:ext cx="6624637" cy="2087562"/>
          </a:xfrm>
        </p:spPr>
        <p:txBody>
          <a:bodyPr/>
          <a:lstStyle/>
          <a:p>
            <a:pPr algn="just">
              <a:lnSpc>
                <a:spcPct val="80000"/>
              </a:lnSpc>
            </a:pPr>
            <a:r>
              <a:rPr lang="tr-TR" sz="2000"/>
              <a:t>Aşırı sevgiden kaynaklanan ilgi, çocuğu boğar, bağımlı ve güvensiz bir kişilik yaratır. Çocuk, her türlü ihtiyacında ve karşılaştığı her sorunda çözüm kapısı olarak ailesini görür. Bu da, çocuğun özgüveninin ve sorumluluk duygusunun gelişmesini engeller.</a:t>
            </a:r>
          </a:p>
          <a:p>
            <a:pPr algn="just">
              <a:lnSpc>
                <a:spcPct val="80000"/>
              </a:lnSpc>
              <a:buFontTx/>
              <a:buNone/>
            </a:pPr>
            <a:endParaRPr lang="tr-TR" sz="2000"/>
          </a:p>
        </p:txBody>
      </p:sp>
      <p:pic>
        <p:nvPicPr>
          <p:cNvPr id="585731" name="Picture 3"/>
          <p:cNvPicPr>
            <a:picLocks noChangeAspect="1" noChangeArrowheads="1"/>
          </p:cNvPicPr>
          <p:nvPr>
            <p:ph type="title"/>
          </p:nvPr>
        </p:nvPicPr>
        <p:blipFill>
          <a:blip r:embed="rId2"/>
          <a:srcRect/>
          <a:stretch>
            <a:fillRect/>
          </a:stretch>
        </p:blipFill>
        <p:spPr>
          <a:xfrm>
            <a:off x="1258888" y="152400"/>
            <a:ext cx="7058025" cy="4429125"/>
          </a:xfrm>
          <a:ln/>
        </p:spPr>
      </p:pic>
    </p:spTree>
  </p:cSld>
  <p:clrMapOvr>
    <a:masterClrMapping/>
  </p:clrMapOvr>
  <p:transition advTm="3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body" idx="1"/>
          </p:nvPr>
        </p:nvSpPr>
        <p:spPr>
          <a:xfrm>
            <a:off x="1619250" y="4724400"/>
            <a:ext cx="6481763" cy="2708275"/>
          </a:xfrm>
        </p:spPr>
        <p:txBody>
          <a:bodyPr/>
          <a:lstStyle/>
          <a:p>
            <a:pPr algn="just">
              <a:lnSpc>
                <a:spcPct val="80000"/>
              </a:lnSpc>
            </a:pPr>
            <a:r>
              <a:rPr lang="tr-TR" sz="2000"/>
              <a:t>Sevginin davranışlara yeterli yansımaması, çocukta değersiz olduğu ve kabullenilmediği hissini uyandırır. Sıkı kurallar, sert koşullar ye fiziksel yaptırımlarla yetişen, kişiliği hiçe sayılan çocuk, kendi hayatını kontrol almakta zorlanır. Kibar, sessiz ve uslu, aynı zamanda, çekingen, güvensiz, küskün, aşırı hassas ve pasif bir kişilik oluşur.</a:t>
            </a:r>
          </a:p>
        </p:txBody>
      </p:sp>
      <p:pic>
        <p:nvPicPr>
          <p:cNvPr id="586755" name="Picture 3"/>
          <p:cNvPicPr>
            <a:picLocks noChangeAspect="1" noChangeArrowheads="1"/>
          </p:cNvPicPr>
          <p:nvPr>
            <p:ph type="title"/>
          </p:nvPr>
        </p:nvPicPr>
        <p:blipFill>
          <a:blip r:embed="rId2"/>
          <a:srcRect/>
          <a:stretch>
            <a:fillRect/>
          </a:stretch>
        </p:blipFill>
        <p:spPr>
          <a:xfrm>
            <a:off x="1258888" y="152400"/>
            <a:ext cx="6626225" cy="4213225"/>
          </a:xfrm>
          <a:ln/>
        </p:spPr>
      </p:pic>
    </p:spTree>
  </p:cSld>
  <p:clrMapOvr>
    <a:masterClrMapping/>
  </p:clrMapOvr>
  <p:transition advTm="4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body" idx="1"/>
          </p:nvPr>
        </p:nvSpPr>
        <p:spPr>
          <a:xfrm>
            <a:off x="1619250" y="4508500"/>
            <a:ext cx="6049963" cy="2159000"/>
          </a:xfrm>
        </p:spPr>
        <p:txBody>
          <a:bodyPr/>
          <a:lstStyle/>
          <a:p>
            <a:pPr algn="just">
              <a:lnSpc>
                <a:spcPct val="80000"/>
              </a:lnSpc>
            </a:pPr>
            <a:r>
              <a:rPr lang="tr-TR" sz="2000"/>
              <a:t>"Hoş gör, boş ver" anlayışı, çocuğun olumsuz davranışlarının nedeninin anlaşılmasına ve düzeltilmesine engel olur. Bu tutumun etkin olduğu ortamda yetişen çocuk, sabırsızca ve düşüncesizce davranışlar sergiler</a:t>
            </a:r>
          </a:p>
          <a:p>
            <a:pPr algn="just">
              <a:lnSpc>
                <a:spcPct val="80000"/>
              </a:lnSpc>
            </a:pPr>
            <a:r>
              <a:rPr lang="tr-TR" sz="2000"/>
              <a:t>Aşırı denetim çocuğu pasifleştirir; aşırı hoşgörü ise onu şımartır, olgunlaşmasını engeller.</a:t>
            </a:r>
          </a:p>
        </p:txBody>
      </p:sp>
      <p:pic>
        <p:nvPicPr>
          <p:cNvPr id="587779" name="Picture 3"/>
          <p:cNvPicPr>
            <a:picLocks noChangeAspect="1" noChangeArrowheads="1"/>
          </p:cNvPicPr>
          <p:nvPr>
            <p:ph type="title"/>
          </p:nvPr>
        </p:nvPicPr>
        <p:blipFill>
          <a:blip r:embed="rId2"/>
          <a:srcRect/>
          <a:stretch>
            <a:fillRect/>
          </a:stretch>
        </p:blipFill>
        <p:spPr>
          <a:xfrm>
            <a:off x="1476375" y="152400"/>
            <a:ext cx="6408738" cy="4213225"/>
          </a:xfrm>
          <a:ln/>
        </p:spPr>
      </p:pic>
    </p:spTree>
  </p:cSld>
  <p:clrMapOvr>
    <a:masterClrMapping/>
  </p:clrMapOvr>
  <p:transition advTm="3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body" idx="1"/>
          </p:nvPr>
        </p:nvSpPr>
        <p:spPr>
          <a:xfrm>
            <a:off x="1835150" y="4437063"/>
            <a:ext cx="6624638" cy="2420937"/>
          </a:xfrm>
        </p:spPr>
        <p:txBody>
          <a:bodyPr/>
          <a:lstStyle/>
          <a:p>
            <a:pPr algn="just">
              <a:lnSpc>
                <a:spcPct val="80000"/>
              </a:lnSpc>
            </a:pPr>
            <a:r>
              <a:rPr lang="tr-TR" sz="2000"/>
              <a:t>Aşırı verici ve koruyucu bir biçimde sunulan sevgiyle, bebek gibi bakılan çocuk, yaşının gerektirdiği ruhsal gelişimi gösteremeyerek, kendini ifade ve iletişim yeteneğinden yoksun kalacaktır.</a:t>
            </a:r>
          </a:p>
          <a:p>
            <a:pPr algn="just">
              <a:lnSpc>
                <a:spcPct val="80000"/>
              </a:lnSpc>
            </a:pPr>
            <a:r>
              <a:rPr lang="tr-TR" sz="2000"/>
              <a:t>Diğer yandan, yetersiz sevgi ve sıkı disiplinle yetişen çocuk, saldırgan bir tutumla kendini kabul ettirmeye çalışacak ve iç dünyasını açıklamakta zorlanacaktır.</a:t>
            </a:r>
          </a:p>
        </p:txBody>
      </p:sp>
      <p:pic>
        <p:nvPicPr>
          <p:cNvPr id="588803" name="Picture 3"/>
          <p:cNvPicPr>
            <a:picLocks noChangeAspect="1" noChangeArrowheads="1"/>
          </p:cNvPicPr>
          <p:nvPr>
            <p:ph type="title"/>
          </p:nvPr>
        </p:nvPicPr>
        <p:blipFill>
          <a:blip r:embed="rId2"/>
          <a:srcRect/>
          <a:stretch>
            <a:fillRect/>
          </a:stretch>
        </p:blipFill>
        <p:spPr>
          <a:xfrm>
            <a:off x="1403350" y="152400"/>
            <a:ext cx="6481763" cy="3997325"/>
          </a:xfrm>
          <a:ln/>
        </p:spPr>
      </p:pic>
    </p:spTree>
  </p:cSld>
  <p:clrMapOvr>
    <a:masterClrMapping/>
  </p:clrMapOvr>
  <p:transition advTm="30000"/>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Glowing test tubes design template</Template>
  <TotalTime>59</TotalTime>
  <Words>952</Words>
  <Application>Microsoft PowerPoint</Application>
  <PresentationFormat>Ekran Gösterisi (4:3)</PresentationFormat>
  <Paragraphs>56</Paragraphs>
  <Slides>24</Slides>
  <Notes>2</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Times New Roman</vt:lpstr>
      <vt:lpstr>Arial Black</vt:lpstr>
      <vt:lpstr>Arial</vt:lpstr>
      <vt:lpstr>Arial Narrow</vt:lpstr>
      <vt:lpstr>Comic Sans MS</vt:lpstr>
      <vt:lpstr>Glowing test tubes design template</vt:lpstr>
      <vt:lpstr>ANNE-BABA OLABİLMEK</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EĞİTİMİNİN TEMEL KURALLARI</dc:title>
  <dc:creator>de</dc:creator>
  <cp:lastModifiedBy>Nihal</cp:lastModifiedBy>
  <cp:revision>9</cp:revision>
  <cp:lastPrinted>1601-01-01T00:00:00Z</cp:lastPrinted>
  <dcterms:created xsi:type="dcterms:W3CDTF">2002-05-24T18:54:35Z</dcterms:created>
  <dcterms:modified xsi:type="dcterms:W3CDTF">2015-01-15T09:21:17Z</dcterms:modified>
</cp:coreProperties>
</file>