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7"/>
  </p:notesMasterIdLst>
  <p:sldIdLst>
    <p:sldId id="39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Başlık Slaydı">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Başlık Metni</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lvl="0">
              <a:defRPr sz="1800">
                <a:solidFill>
                  <a:srgbClr val="000000"/>
                </a:solidFill>
              </a:defRPr>
            </a:pPr>
            <a:r>
              <a:rPr sz="3200">
                <a:solidFill>
                  <a:srgbClr val="888888"/>
                </a:solidFill>
              </a:rPr>
              <a:t>Gövde Düzeyi Bir</a:t>
            </a:r>
          </a:p>
          <a:p>
            <a:pPr lvl="1">
              <a:defRPr sz="1800">
                <a:solidFill>
                  <a:srgbClr val="000000"/>
                </a:solidFill>
              </a:defRPr>
            </a:pPr>
            <a:r>
              <a:rPr sz="3200">
                <a:solidFill>
                  <a:srgbClr val="888888"/>
                </a:solidFill>
              </a:rPr>
              <a:t>Gövde Düzeyi İki</a:t>
            </a:r>
          </a:p>
          <a:p>
            <a:pPr lvl="2">
              <a:defRPr sz="1800">
                <a:solidFill>
                  <a:srgbClr val="000000"/>
                </a:solidFill>
              </a:defRPr>
            </a:pPr>
            <a:r>
              <a:rPr sz="3200">
                <a:solidFill>
                  <a:srgbClr val="888888"/>
                </a:solidFill>
              </a:rPr>
              <a:t>Gövde Düzeyi Üç</a:t>
            </a:r>
          </a:p>
          <a:p>
            <a:pPr lvl="3">
              <a:defRPr sz="1800">
                <a:solidFill>
                  <a:srgbClr val="000000"/>
                </a:solidFill>
              </a:defRPr>
            </a:pPr>
            <a:r>
              <a:rPr sz="3200">
                <a:solidFill>
                  <a:srgbClr val="888888"/>
                </a:solidFill>
              </a:rPr>
              <a:t>Gövde Düzeyi Dört</a:t>
            </a:r>
          </a:p>
          <a:p>
            <a:pPr lvl="4">
              <a:defRPr sz="1800">
                <a:solidFill>
                  <a:srgbClr val="000000"/>
                </a:solidFill>
              </a:defRPr>
            </a:pPr>
            <a:r>
              <a:rPr sz="3200">
                <a:solidFill>
                  <a:srgbClr val="888888"/>
                </a:solidFill>
              </a:rPr>
              <a:t>Gövde Düzeyi Beş</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aşlık, Dikey Metin">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Başlık Metni</a:t>
            </a:r>
          </a:p>
        </p:txBody>
      </p:sp>
      <p:sp>
        <p:nvSpPr>
          <p:cNvPr id="40" name="Shape 40"/>
          <p:cNvSpPr>
            <a:spLocks noGrp="1"/>
          </p:cNvSpPr>
          <p:nvPr>
            <p:ph type="body" idx="1"/>
          </p:nvPr>
        </p:nvSpPr>
        <p:spPr>
          <a:prstGeom prst="rect">
            <a:avLst/>
          </a:prstGeom>
        </p:spPr>
        <p:txBody>
          <a:bodyPr/>
          <a:lstStyle/>
          <a:p>
            <a:pPr lvl="0">
              <a:defRPr sz="1800"/>
            </a:pPr>
            <a:r>
              <a:rPr sz="3200"/>
              <a:t>Gövde Düzeyi Bir</a:t>
            </a:r>
          </a:p>
          <a:p>
            <a:pPr lvl="1">
              <a:defRPr sz="1800"/>
            </a:pPr>
            <a:r>
              <a:rPr sz="3200"/>
              <a:t>Gövde Düzeyi İki</a:t>
            </a:r>
          </a:p>
          <a:p>
            <a:pPr lvl="2">
              <a:defRPr sz="1800"/>
            </a:pPr>
            <a:r>
              <a:rPr sz="3200"/>
              <a:t>Gövde Düzeyi Üç</a:t>
            </a:r>
          </a:p>
          <a:p>
            <a:pPr lvl="3">
              <a:defRPr sz="1800"/>
            </a:pPr>
            <a:r>
              <a:rPr sz="3200"/>
              <a:t>Gövde Düzeyi Dört</a:t>
            </a:r>
          </a:p>
          <a:p>
            <a:pPr lvl="4">
              <a:defRPr sz="1800"/>
            </a:pPr>
            <a:r>
              <a:rPr sz="3200"/>
              <a:t>Gövde Düzeyi Beş</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Dikey Başlık ve Metin">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Başlık Metni</a:t>
            </a:r>
          </a:p>
        </p:txBody>
      </p:sp>
      <p:sp>
        <p:nvSpPr>
          <p:cNvPr id="44" name="Shape 44"/>
          <p:cNvSpPr>
            <a:spLocks noGrp="1"/>
          </p:cNvSpPr>
          <p:nvPr>
            <p:ph type="body" idx="1"/>
          </p:nvPr>
        </p:nvSpPr>
        <p:spPr>
          <a:xfrm>
            <a:off x="457200" y="274638"/>
            <a:ext cx="6019800" cy="6583362"/>
          </a:xfrm>
          <a:prstGeom prst="rect">
            <a:avLst/>
          </a:prstGeom>
        </p:spPr>
        <p:txBody>
          <a:bodyPr/>
          <a:lstStyle/>
          <a:p>
            <a:pPr lvl="0">
              <a:defRPr sz="1800"/>
            </a:pPr>
            <a:r>
              <a:rPr sz="3200"/>
              <a:t>Gövde Düzeyi Bir</a:t>
            </a:r>
          </a:p>
          <a:p>
            <a:pPr lvl="1">
              <a:defRPr sz="1800"/>
            </a:pPr>
            <a:r>
              <a:rPr sz="3200"/>
              <a:t>Gövde Düzeyi İki</a:t>
            </a:r>
          </a:p>
          <a:p>
            <a:pPr lvl="2">
              <a:defRPr sz="1800"/>
            </a:pPr>
            <a:r>
              <a:rPr sz="3200"/>
              <a:t>Gövde Düzeyi Üç</a:t>
            </a:r>
          </a:p>
          <a:p>
            <a:pPr lvl="3">
              <a:defRPr sz="1800"/>
            </a:pPr>
            <a:r>
              <a:rPr sz="3200"/>
              <a:t>Gövde Düzeyi Dört</a:t>
            </a:r>
          </a:p>
          <a:p>
            <a:pPr lvl="4">
              <a:defRPr sz="1800"/>
            </a:pPr>
            <a:r>
              <a:rPr sz="3200"/>
              <a:t>Gövde Düzeyi Beş</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aşlık ve İçerik">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Başlık Metni</a:t>
            </a:r>
          </a:p>
        </p:txBody>
      </p:sp>
      <p:sp>
        <p:nvSpPr>
          <p:cNvPr id="11" name="Shape 11"/>
          <p:cNvSpPr>
            <a:spLocks noGrp="1"/>
          </p:cNvSpPr>
          <p:nvPr>
            <p:ph type="body" idx="1"/>
          </p:nvPr>
        </p:nvSpPr>
        <p:spPr>
          <a:prstGeom prst="rect">
            <a:avLst/>
          </a:prstGeom>
        </p:spPr>
        <p:txBody>
          <a:bodyPr/>
          <a:lstStyle/>
          <a:p>
            <a:pPr lvl="0">
              <a:defRPr sz="1800"/>
            </a:pPr>
            <a:r>
              <a:rPr sz="3200"/>
              <a:t>Gövde Düzeyi Bir</a:t>
            </a:r>
          </a:p>
          <a:p>
            <a:pPr lvl="1">
              <a:defRPr sz="1800"/>
            </a:pPr>
            <a:r>
              <a:rPr sz="3200"/>
              <a:t>Gövde Düzeyi İki</a:t>
            </a:r>
          </a:p>
          <a:p>
            <a:pPr lvl="2">
              <a:defRPr sz="1800"/>
            </a:pPr>
            <a:r>
              <a:rPr sz="3200"/>
              <a:t>Gövde Düzeyi Üç</a:t>
            </a:r>
          </a:p>
          <a:p>
            <a:pPr lvl="3">
              <a:defRPr sz="1800"/>
            </a:pPr>
            <a:r>
              <a:rPr sz="3200"/>
              <a:t>Gövde Düzeyi Dört</a:t>
            </a:r>
          </a:p>
          <a:p>
            <a:pPr lvl="4">
              <a:defRPr sz="1800"/>
            </a:pPr>
            <a:r>
              <a:rPr sz="3200"/>
              <a:t>Gövde Düzeyi Beş</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Bölüm Üstbilgisi">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2451100"/>
          </a:xfrm>
          <a:prstGeom prst="rect">
            <a:avLst/>
          </a:prstGeom>
        </p:spPr>
        <p:txBody>
          <a:bodyPr anchor="t"/>
          <a:lstStyle>
            <a:lvl1pPr algn="l">
              <a:defRPr sz="4000" b="1" cap="all"/>
            </a:lvl1pPr>
          </a:lstStyle>
          <a:p>
            <a:pPr lvl="0">
              <a:defRPr sz="1800" b="0" cap="none"/>
            </a:pPr>
            <a:r>
              <a:rPr sz="4000" b="1" cap="all"/>
              <a:t>Başlık Metni</a:t>
            </a:r>
          </a:p>
        </p:txBody>
      </p:sp>
      <p:sp>
        <p:nvSpPr>
          <p:cNvPr id="15" name="Shape 15"/>
          <p:cNvSpPr>
            <a:spLocks noGrp="1"/>
          </p:cNvSpPr>
          <p:nvPr>
            <p:ph type="body" idx="1"/>
          </p:nvPr>
        </p:nvSpPr>
        <p:spPr>
          <a:xfrm>
            <a:off x="722312" y="1192213"/>
            <a:ext cx="7772401" cy="3214687"/>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Gövde Düzeyi Bir</a:t>
            </a:r>
          </a:p>
          <a:p>
            <a:pPr lvl="1">
              <a:defRPr sz="1800">
                <a:solidFill>
                  <a:srgbClr val="000000"/>
                </a:solidFill>
              </a:defRPr>
            </a:pPr>
            <a:r>
              <a:rPr sz="2000">
                <a:solidFill>
                  <a:srgbClr val="888888"/>
                </a:solidFill>
              </a:rPr>
              <a:t>Gövde Düzeyi İki</a:t>
            </a:r>
          </a:p>
          <a:p>
            <a:pPr lvl="2">
              <a:defRPr sz="1800">
                <a:solidFill>
                  <a:srgbClr val="000000"/>
                </a:solidFill>
              </a:defRPr>
            </a:pPr>
            <a:r>
              <a:rPr sz="2000">
                <a:solidFill>
                  <a:srgbClr val="888888"/>
                </a:solidFill>
              </a:rPr>
              <a:t>Gövde Düzeyi Üç</a:t>
            </a:r>
          </a:p>
          <a:p>
            <a:pPr lvl="3">
              <a:defRPr sz="1800">
                <a:solidFill>
                  <a:srgbClr val="000000"/>
                </a:solidFill>
              </a:defRPr>
            </a:pPr>
            <a:r>
              <a:rPr sz="2000">
                <a:solidFill>
                  <a:srgbClr val="888888"/>
                </a:solidFill>
              </a:rPr>
              <a:t>Gövde Düzeyi Dört</a:t>
            </a:r>
          </a:p>
          <a:p>
            <a:pPr lvl="4">
              <a:defRPr sz="1800">
                <a:solidFill>
                  <a:srgbClr val="000000"/>
                </a:solidFill>
              </a:defRPr>
            </a:pPr>
            <a:r>
              <a:rPr sz="2000">
                <a:solidFill>
                  <a:srgbClr val="888888"/>
                </a:solidFill>
              </a:rPr>
              <a:t>Gövde Düzeyi Beş</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İki İçerik">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Başlık Metni</a:t>
            </a:r>
          </a:p>
        </p:txBody>
      </p:sp>
      <p:sp>
        <p:nvSpPr>
          <p:cNvPr id="19" name="Shape 19"/>
          <p:cNvSpPr>
            <a:spLocks noGrp="1"/>
          </p:cNvSpPr>
          <p:nvPr>
            <p:ph type="body" idx="1"/>
          </p:nvPr>
        </p:nvSpPr>
        <p:spPr>
          <a:xfrm>
            <a:off x="457200" y="1600199"/>
            <a:ext cx="4038600" cy="5257801"/>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Gövde Düzeyi Bir</a:t>
            </a:r>
          </a:p>
          <a:p>
            <a:pPr lvl="1">
              <a:defRPr sz="1800"/>
            </a:pPr>
            <a:r>
              <a:rPr sz="2800"/>
              <a:t>Gövde Düzeyi İki</a:t>
            </a:r>
          </a:p>
          <a:p>
            <a:pPr lvl="2">
              <a:defRPr sz="1800"/>
            </a:pPr>
            <a:r>
              <a:rPr sz="2800"/>
              <a:t>Gövde Düzeyi Üç</a:t>
            </a:r>
          </a:p>
          <a:p>
            <a:pPr lvl="3">
              <a:defRPr sz="1800"/>
            </a:pPr>
            <a:r>
              <a:rPr sz="2800"/>
              <a:t>Gövde Düzeyi Dört</a:t>
            </a:r>
          </a:p>
          <a:p>
            <a:pPr lvl="4">
              <a:defRPr sz="1800"/>
            </a:pPr>
            <a:r>
              <a:rPr sz="2800"/>
              <a:t>Gövde Düzeyi Beş</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Karşılaştırma">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Başlık Metni</a:t>
            </a:r>
          </a:p>
        </p:txBody>
      </p:sp>
      <p:sp>
        <p:nvSpPr>
          <p:cNvPr id="23" name="Shape 23"/>
          <p:cNvSpPr>
            <a:spLocks noGrp="1"/>
          </p:cNvSpPr>
          <p:nvPr>
            <p:ph type="body" idx="1"/>
          </p:nvPr>
        </p:nvSpPr>
        <p:spPr>
          <a:xfrm>
            <a:off x="457200" y="1435465"/>
            <a:ext cx="4040188" cy="739410"/>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pPr lvl="0">
              <a:defRPr sz="1800" b="0"/>
            </a:pPr>
            <a:r>
              <a:rPr sz="2400" b="1"/>
              <a:t>Gövde Düzeyi Bir</a:t>
            </a:r>
          </a:p>
          <a:p>
            <a:pPr lvl="1">
              <a:defRPr sz="1800" b="0"/>
            </a:pPr>
            <a:r>
              <a:rPr sz="2400" b="1"/>
              <a:t>Gövde Düzeyi İki</a:t>
            </a:r>
          </a:p>
          <a:p>
            <a:pPr lvl="2">
              <a:defRPr sz="1800" b="0"/>
            </a:pPr>
            <a:r>
              <a:rPr sz="2400" b="1"/>
              <a:t>Gövde Düzeyi Üç</a:t>
            </a:r>
          </a:p>
          <a:p>
            <a:pPr lvl="3">
              <a:defRPr sz="1800" b="0"/>
            </a:pPr>
            <a:r>
              <a:rPr sz="2400" b="1"/>
              <a:t>Gövde Düzeyi Dört</a:t>
            </a:r>
          </a:p>
          <a:p>
            <a:pPr lvl="4">
              <a:defRPr sz="1800" b="0"/>
            </a:pPr>
            <a:r>
              <a:rPr sz="2400" b="1"/>
              <a:t>Gövde Düzeyi Beş</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Yalnızca Başlık">
    <p:spTree>
      <p:nvGrpSpPr>
        <p:cNvPr id="1" name=""/>
        <p:cNvGrpSpPr/>
        <p:nvPr/>
      </p:nvGrpSpPr>
      <p:grpSpPr>
        <a:xfrm>
          <a:off x="0" y="0"/>
          <a:ext cx="0" cy="0"/>
          <a:chOff x="0" y="0"/>
          <a:chExt cx="0" cy="0"/>
        </a:xfrm>
      </p:grpSpPr>
      <p:sp>
        <p:nvSpPr>
          <p:cNvPr id="26" name="Shape 26"/>
          <p:cNvSpPr>
            <a:spLocks noGrp="1"/>
          </p:cNvSpPr>
          <p:nvPr>
            <p:ph type="title"/>
          </p:nvPr>
        </p:nvSpPr>
        <p:spPr>
          <a:xfrm>
            <a:off x="457200" y="92075"/>
            <a:ext cx="8229600" cy="1508125"/>
          </a:xfrm>
          <a:prstGeom prst="rect">
            <a:avLst/>
          </a:prstGeom>
        </p:spPr>
        <p:txBody>
          <a:bodyPr/>
          <a:lstStyle/>
          <a:p>
            <a:pPr lvl="0">
              <a:defRPr sz="1800"/>
            </a:pPr>
            <a:r>
              <a:rPr sz="4400"/>
              <a:t>Başlık Metni</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oş">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aşlıklı İçerik">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3" cy="1435100"/>
          </a:xfrm>
          <a:prstGeom prst="rect">
            <a:avLst/>
          </a:prstGeom>
        </p:spPr>
        <p:txBody>
          <a:bodyPr anchor="b"/>
          <a:lstStyle>
            <a:lvl1pPr algn="l">
              <a:defRPr sz="2000" b="1"/>
            </a:lvl1pPr>
          </a:lstStyle>
          <a:p>
            <a:pPr lvl="0">
              <a:defRPr sz="1800" b="0"/>
            </a:pPr>
            <a:r>
              <a:rPr sz="2000" b="1"/>
              <a:t>Başlık Metni</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Gövde Düzeyi Bir</a:t>
            </a:r>
          </a:p>
          <a:p>
            <a:pPr lvl="1">
              <a:defRPr sz="1800"/>
            </a:pPr>
            <a:r>
              <a:rPr sz="3200"/>
              <a:t>Gövde Düzeyi İki</a:t>
            </a:r>
          </a:p>
          <a:p>
            <a:pPr lvl="2">
              <a:defRPr sz="1800"/>
            </a:pPr>
            <a:r>
              <a:rPr sz="3200"/>
              <a:t>Gövde Düzeyi Üç</a:t>
            </a:r>
          </a:p>
          <a:p>
            <a:pPr lvl="3">
              <a:defRPr sz="1800"/>
            </a:pPr>
            <a:r>
              <a:rPr sz="3200"/>
              <a:t>Gövde Düzeyi Dört</a:t>
            </a:r>
          </a:p>
          <a:p>
            <a:pPr lvl="4">
              <a:defRPr sz="1800"/>
            </a:pPr>
            <a:r>
              <a:rPr sz="3200"/>
              <a:t>Gövde Düzeyi Beş</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aşlıklı Resim">
    <p:spTree>
      <p:nvGrpSpPr>
        <p:cNvPr id="1" name=""/>
        <p:cNvGrpSpPr/>
        <p:nvPr/>
      </p:nvGrpSpPr>
      <p:grpSpPr>
        <a:xfrm>
          <a:off x="0" y="0"/>
          <a:ext cx="0" cy="0"/>
          <a:chOff x="0" y="0"/>
          <a:chExt cx="0" cy="0"/>
        </a:xfrm>
      </p:grpSpPr>
      <p:sp>
        <p:nvSpPr>
          <p:cNvPr id="35" name="Shape 35"/>
          <p:cNvSpPr>
            <a:spLocks noGrp="1"/>
          </p:cNvSpPr>
          <p:nvPr>
            <p:ph type="title"/>
          </p:nvPr>
        </p:nvSpPr>
        <p:spPr>
          <a:xfrm>
            <a:off x="1792288" y="3086100"/>
            <a:ext cx="5486400" cy="2281238"/>
          </a:xfrm>
          <a:prstGeom prst="rect">
            <a:avLst/>
          </a:prstGeom>
        </p:spPr>
        <p:txBody>
          <a:bodyPr anchor="b"/>
          <a:lstStyle>
            <a:lvl1pPr algn="l">
              <a:defRPr sz="2000" b="1"/>
            </a:lvl1pPr>
          </a:lstStyle>
          <a:p>
            <a:pPr lvl="0">
              <a:defRPr sz="1800" b="0"/>
            </a:pPr>
            <a:r>
              <a:rPr sz="2000" b="1"/>
              <a:t>Başlık Metni</a:t>
            </a:r>
          </a:p>
        </p:txBody>
      </p:sp>
      <p:sp>
        <p:nvSpPr>
          <p:cNvPr id="36" name="Shape 36"/>
          <p:cNvSpPr>
            <a:spLocks noGrp="1"/>
          </p:cNvSpPr>
          <p:nvPr>
            <p:ph type="body" idx="1"/>
          </p:nvPr>
        </p:nvSpPr>
        <p:spPr>
          <a:xfrm>
            <a:off x="1792288" y="5367338"/>
            <a:ext cx="5486400" cy="1490662"/>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pPr>
            <a:r>
              <a:rPr sz="1400"/>
              <a:t>Gövde Düzeyi Bir</a:t>
            </a:r>
          </a:p>
          <a:p>
            <a:pPr lvl="1">
              <a:defRPr sz="1800"/>
            </a:pPr>
            <a:r>
              <a:rPr sz="1400"/>
              <a:t>Gövde Düzeyi İki</a:t>
            </a:r>
          </a:p>
          <a:p>
            <a:pPr lvl="2">
              <a:defRPr sz="1800"/>
            </a:pPr>
            <a:r>
              <a:rPr sz="1400"/>
              <a:t>Gövde Düzeyi Üç</a:t>
            </a:r>
          </a:p>
          <a:p>
            <a:pPr lvl="3">
              <a:defRPr sz="1800"/>
            </a:pPr>
            <a:r>
              <a:rPr sz="1400"/>
              <a:t>Gövde Düzeyi Dört</a:t>
            </a:r>
          </a:p>
          <a:p>
            <a:pPr lvl="4">
              <a:defRPr sz="1800"/>
            </a:pPr>
            <a:r>
              <a:rPr sz="1400"/>
              <a:t>Gövde Düzeyi Beş</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4"/>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4400"/>
              <a:t>Başlık Metni</a:t>
            </a:r>
          </a:p>
        </p:txBody>
      </p:sp>
      <p:sp>
        <p:nvSpPr>
          <p:cNvPr id="3" name="Shape 3"/>
          <p:cNvSpPr>
            <a:spLocks noGrp="1"/>
          </p:cNvSpPr>
          <p:nvPr>
            <p:ph type="body" idx="1"/>
          </p:nvPr>
        </p:nvSpPr>
        <p:spPr>
          <a:xfrm>
            <a:off x="457200" y="1600199"/>
            <a:ext cx="8229600" cy="5257801"/>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3200"/>
              <a:t>Gövde Düzeyi Bir</a:t>
            </a:r>
          </a:p>
          <a:p>
            <a:pPr lvl="1">
              <a:defRPr sz="1800"/>
            </a:pPr>
            <a:r>
              <a:rPr sz="3200"/>
              <a:t>Gövde Düzeyi İki</a:t>
            </a:r>
          </a:p>
          <a:p>
            <a:pPr lvl="2">
              <a:defRPr sz="1800"/>
            </a:pPr>
            <a:r>
              <a:rPr sz="3200"/>
              <a:t>Gövde Düzeyi Üç</a:t>
            </a:r>
          </a:p>
          <a:p>
            <a:pPr lvl="3">
              <a:defRPr sz="1800"/>
            </a:pPr>
            <a:r>
              <a:rPr sz="3200"/>
              <a:t>Gövde Düzeyi Dört</a:t>
            </a:r>
          </a:p>
          <a:p>
            <a:pPr lvl="4">
              <a:defRPr sz="1800"/>
            </a:pPr>
            <a:r>
              <a:rPr sz="3200"/>
              <a:t>Gövde Düzeyi Beş</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ÇÖZÜM ODAKLI KISA SÜRELİ TERAPİ</a:t>
            </a:r>
            <a:endParaRPr lang="tr-TR" dirty="0"/>
          </a:p>
        </p:txBody>
      </p:sp>
      <p:sp>
        <p:nvSpPr>
          <p:cNvPr id="3" name="2 Metin Yer Tutucusu"/>
          <p:cNvSpPr>
            <a:spLocks noGrp="1"/>
          </p:cNvSpPr>
          <p:nvPr>
            <p:ph type="body" idx="1"/>
          </p:nvPr>
        </p:nvSpPr>
        <p:spPr/>
        <p:txBody>
          <a:bodyPr/>
          <a:lstStyle/>
          <a:p>
            <a:endParaRPr lang="tr-TR" dirty="0" smtClean="0"/>
          </a:p>
          <a:p>
            <a:pPr algn="ctr"/>
            <a:r>
              <a:rPr lang="tr-TR" dirty="0" smtClean="0"/>
              <a:t>Yrd.</a:t>
            </a:r>
            <a:r>
              <a:rPr lang="tr-TR" dirty="0" err="1" smtClean="0"/>
              <a:t>Doç.Dr</a:t>
            </a:r>
            <a:r>
              <a:rPr lang="tr-TR" dirty="0" smtClean="0"/>
              <a:t>. </a:t>
            </a:r>
            <a:r>
              <a:rPr lang="tr-TR" dirty="0" err="1" smtClean="0"/>
              <a:t>Sertan</a:t>
            </a:r>
            <a:r>
              <a:rPr lang="tr-TR" dirty="0" smtClean="0"/>
              <a:t> KAĞAN</a:t>
            </a:r>
          </a:p>
          <a:p>
            <a:pPr algn="ctr"/>
            <a:r>
              <a:rPr lang="tr-TR" dirty="0" smtClean="0"/>
              <a:t>Doğu </a:t>
            </a:r>
            <a:r>
              <a:rPr lang="tr-TR" smtClean="0"/>
              <a:t>Akdeniz Üniversitesi</a:t>
            </a:r>
            <a:endParaRPr lang="tr-T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xfrm>
            <a:off x="457200" y="274638"/>
            <a:ext cx="8229600" cy="1143000"/>
          </a:xfrm>
          <a:prstGeom prst="rect">
            <a:avLst/>
          </a:prstGeom>
        </p:spPr>
        <p:txBody>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77" name="Shape 77"/>
          <p:cNvSpPr>
            <a:spLocks noGrp="1"/>
          </p:cNvSpPr>
          <p:nvPr>
            <p:ph type="body" idx="1"/>
          </p:nvPr>
        </p:nvSpPr>
        <p:spPr>
          <a:xfrm>
            <a:off x="457200" y="1600199"/>
            <a:ext cx="8229600" cy="4525964"/>
          </a:xfrm>
          <a:prstGeom prst="rect">
            <a:avLst/>
          </a:prstGeom>
        </p:spPr>
        <p:txBody>
          <a:bodyPr/>
          <a:lstStyle/>
          <a:p>
            <a:pPr lvl="0">
              <a:defRPr sz="1800"/>
            </a:pPr>
            <a:r>
              <a:rPr sz="3200"/>
              <a:t>Çözüm odaklı kısa terapi tedavi için mucize soru olarak nitelendirilen bir soru önermektedir.</a:t>
            </a:r>
          </a:p>
          <a:p>
            <a:pPr lvl="0">
              <a:defRPr sz="1800"/>
            </a:pPr>
            <a:r>
              <a:rPr sz="3200"/>
              <a:t>De Shazer (1998) danışana yöneltilen bu soruyu şöyle açıklamıştır:</a:t>
            </a:r>
          </a:p>
          <a:p>
            <a:pPr marL="742950" lvl="1" indent="-285750">
              <a:spcBef>
                <a:spcPts val="600"/>
              </a:spcBef>
              <a:defRPr sz="1800"/>
            </a:pPr>
            <a:r>
              <a:rPr sz="2800"/>
              <a:t> </a:t>
            </a:r>
            <a:r>
              <a:rPr sz="2800" b="1"/>
              <a:t>“Bir gece sen uyurken bir mucize olduğunu ve bu sorunun ortadan kalktığını farz et. Bunu nasıl değerlendirirdin ve senin için ne değişirdi?”</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77">
                                            <p:bg/>
                                          </p:spTgt>
                                        </p:tgtEl>
                                        <p:attrNameLst>
                                          <p:attrName>style.visibility</p:attrName>
                                        </p:attrNameLst>
                                      </p:cBhvr>
                                      <p:to>
                                        <p:strVal val="visible"/>
                                      </p:to>
                                    </p:set>
                                    <p:anim calcmode="lin" valueType="num">
                                      <p:cBhvr>
                                        <p:cTn id="7" dur="500" fill="hold"/>
                                        <p:tgtEl>
                                          <p:spTgt spid="77">
                                            <p:bg/>
                                          </p:spTgt>
                                        </p:tgtEl>
                                        <p:attrNameLst>
                                          <p:attrName>ppt_x</p:attrName>
                                        </p:attrNameLst>
                                      </p:cBhvr>
                                      <p:tavLst>
                                        <p:tav tm="0">
                                          <p:val>
                                            <p:strVal val="#ppt_x"/>
                                          </p:val>
                                        </p:tav>
                                        <p:tav tm="100000">
                                          <p:val>
                                            <p:strVal val="#ppt_x"/>
                                          </p:val>
                                        </p:tav>
                                      </p:tavLst>
                                    </p:anim>
                                    <p:anim calcmode="lin" valueType="num">
                                      <p:cBhvr>
                                        <p:cTn id="8" dur="500" fill="hold"/>
                                        <p:tgtEl>
                                          <p:spTgt spid="7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77">
                                            <p:txEl>
                                              <p:pRg st="0" end="0"/>
                                            </p:txEl>
                                          </p:spTgt>
                                        </p:tgtEl>
                                        <p:attrNameLst>
                                          <p:attrName>style.visibility</p:attrName>
                                        </p:attrNameLst>
                                      </p:cBhvr>
                                      <p:to>
                                        <p:strVal val="visible"/>
                                      </p:to>
                                    </p:set>
                                    <p:anim calcmode="lin" valueType="num">
                                      <p:cBhvr>
                                        <p:cTn id="11" dur="50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77">
                                            <p:txEl>
                                              <p:pRg st="1" end="1"/>
                                            </p:txEl>
                                          </p:spTgt>
                                        </p:tgtEl>
                                        <p:attrNameLst>
                                          <p:attrName>style.visibility</p:attrName>
                                        </p:attrNameLst>
                                      </p:cBhvr>
                                      <p:to>
                                        <p:strVal val="visible"/>
                                      </p:to>
                                    </p:set>
                                    <p:anim calcmode="lin" valueType="num">
                                      <p:cBhvr>
                                        <p:cTn id="17" dur="500" fill="hold"/>
                                        <p:tgtEl>
                                          <p:spTgt spid="7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77">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1">
                                  <p:stCondLst>
                                    <p:cond delay="0"/>
                                  </p:stCondLst>
                                  <p:iterate>
                                    <p:tmAbs val="0"/>
                                  </p:iterate>
                                  <p:childTnLst>
                                    <p:set>
                                      <p:cBhvr>
                                        <p:cTn id="20" fill="hold"/>
                                        <p:tgtEl>
                                          <p:spTgt spid="77">
                                            <p:txEl>
                                              <p:pRg st="2" end="2"/>
                                            </p:txEl>
                                          </p:spTgt>
                                        </p:tgtEl>
                                        <p:attrNameLst>
                                          <p:attrName>style.visibility</p:attrName>
                                        </p:attrNameLst>
                                      </p:cBhvr>
                                      <p:to>
                                        <p:strVal val="visible"/>
                                      </p:to>
                                    </p:set>
                                    <p:anim calcmode="lin" valueType="num">
                                      <p:cBhvr>
                                        <p:cTn id="21" dur="500" fill="hold"/>
                                        <p:tgtEl>
                                          <p:spTgt spid="77">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7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1" build="p" animBg="1" advAuto="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Shape 346"/>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47" name="Shape 347"/>
          <p:cNvSpPr>
            <a:spLocks noGrp="1"/>
          </p:cNvSpPr>
          <p:nvPr>
            <p:ph type="body" idx="1"/>
          </p:nvPr>
        </p:nvSpPr>
        <p:spPr>
          <a:xfrm>
            <a:off x="457200" y="1600199"/>
            <a:ext cx="8229600" cy="4525964"/>
          </a:xfrm>
          <a:prstGeom prst="rect">
            <a:avLst/>
          </a:prstGeom>
        </p:spPr>
        <p:txBody>
          <a:bodyPr/>
          <a:lstStyle/>
          <a:p>
            <a:pPr lvl="0">
              <a:defRPr sz="1800"/>
            </a:pPr>
            <a:r>
              <a:rPr sz="3200" b="1"/>
              <a:t>İlk Terapi Seansı Görevinin Formüle Edilmesi</a:t>
            </a:r>
          </a:p>
          <a:p>
            <a:pPr lvl="0">
              <a:defRPr sz="1800"/>
            </a:pPr>
            <a:r>
              <a:rPr sz="3200" i="1"/>
              <a:t>“Bir dahaki karşılaşmamıza kadar senden gözlem yapmanı istiyorum. Bu süre boyunca ailende, evliliğinde, hayatında ya da ilişkilerinde gördüğün ve hep olmasını istediğin şeyleri bir dahaki terapi seansında bana anlatabilirsin”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47">
                                            <p:bg/>
                                          </p:spTgt>
                                        </p:tgtEl>
                                        <p:attrNameLst>
                                          <p:attrName>style.visibility</p:attrName>
                                        </p:attrNameLst>
                                      </p:cBhvr>
                                      <p:to>
                                        <p:strVal val="visible"/>
                                      </p:to>
                                    </p:set>
                                    <p:anim calcmode="lin" valueType="num">
                                      <p:cBhvr>
                                        <p:cTn id="7" dur="500" fill="hold"/>
                                        <p:tgtEl>
                                          <p:spTgt spid="347">
                                            <p:bg/>
                                          </p:spTgt>
                                        </p:tgtEl>
                                        <p:attrNameLst>
                                          <p:attrName>ppt_x</p:attrName>
                                        </p:attrNameLst>
                                      </p:cBhvr>
                                      <p:tavLst>
                                        <p:tav tm="0">
                                          <p:val>
                                            <p:strVal val="#ppt_x"/>
                                          </p:val>
                                        </p:tav>
                                        <p:tav tm="100000">
                                          <p:val>
                                            <p:strVal val="#ppt_x"/>
                                          </p:val>
                                        </p:tav>
                                      </p:tavLst>
                                    </p:anim>
                                    <p:anim calcmode="lin" valueType="num">
                                      <p:cBhvr>
                                        <p:cTn id="8" dur="500" fill="hold"/>
                                        <p:tgtEl>
                                          <p:spTgt spid="34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47">
                                            <p:txEl>
                                              <p:pRg st="0" end="0"/>
                                            </p:txEl>
                                          </p:spTgt>
                                        </p:tgtEl>
                                        <p:attrNameLst>
                                          <p:attrName>style.visibility</p:attrName>
                                        </p:attrNameLst>
                                      </p:cBhvr>
                                      <p:to>
                                        <p:strVal val="visible"/>
                                      </p:to>
                                    </p:set>
                                    <p:anim calcmode="lin" valueType="num">
                                      <p:cBhvr>
                                        <p:cTn id="11" dur="500" fill="hold"/>
                                        <p:tgtEl>
                                          <p:spTgt spid="34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47">
                                            <p:txEl>
                                              <p:pRg st="1" end="1"/>
                                            </p:txEl>
                                          </p:spTgt>
                                        </p:tgtEl>
                                        <p:attrNameLst>
                                          <p:attrName>style.visibility</p:attrName>
                                        </p:attrNameLst>
                                      </p:cBhvr>
                                      <p:to>
                                        <p:strVal val="visible"/>
                                      </p:to>
                                    </p:set>
                                    <p:anim calcmode="lin" valueType="num">
                                      <p:cBhvr>
                                        <p:cTn id="17" dur="500" fill="hold"/>
                                        <p:tgtEl>
                                          <p:spTgt spid="34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4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 grpId="1" build="p" animBg="1" advAuto="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Shape 349"/>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50" name="Shape 350"/>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Bu ev ödevi sorunun çeşidine göre yapılandırılabilir. İkinci terapi seansında danışanlara, ne gözledikleri ve gelecekte nelerin olmasını istedikleri sorulur. </a:t>
            </a:r>
          </a:p>
          <a:p>
            <a:pPr lvl="0">
              <a:lnSpc>
                <a:spcPct val="90000"/>
              </a:lnSpc>
              <a:spcBef>
                <a:spcPts val="600"/>
              </a:spcBef>
              <a:defRPr sz="1800"/>
            </a:pPr>
            <a:r>
              <a:rPr sz="2900"/>
              <a:t>De Shazer’e göre bu etkileşim, danışanın iyimserliğini ve gelecekle ilgili umutlarını güçlendirir. Danışanlar genellikle ilk terapi seansı görevinin formüle edilmesine katılırlar ve ilk terapi seansından sonraki değişimleri ya da gelişmelerini bildirirler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50">
                                            <p:bg/>
                                          </p:spTgt>
                                        </p:tgtEl>
                                        <p:attrNameLst>
                                          <p:attrName>style.visibility</p:attrName>
                                        </p:attrNameLst>
                                      </p:cBhvr>
                                      <p:to>
                                        <p:strVal val="visible"/>
                                      </p:to>
                                    </p:set>
                                    <p:anim calcmode="lin" valueType="num">
                                      <p:cBhvr>
                                        <p:cTn id="7" dur="500" fill="hold"/>
                                        <p:tgtEl>
                                          <p:spTgt spid="350">
                                            <p:bg/>
                                          </p:spTgt>
                                        </p:tgtEl>
                                        <p:attrNameLst>
                                          <p:attrName>ppt_x</p:attrName>
                                        </p:attrNameLst>
                                      </p:cBhvr>
                                      <p:tavLst>
                                        <p:tav tm="0">
                                          <p:val>
                                            <p:strVal val="#ppt_x"/>
                                          </p:val>
                                        </p:tav>
                                        <p:tav tm="100000">
                                          <p:val>
                                            <p:strVal val="#ppt_x"/>
                                          </p:val>
                                        </p:tav>
                                      </p:tavLst>
                                    </p:anim>
                                    <p:anim calcmode="lin" valueType="num">
                                      <p:cBhvr>
                                        <p:cTn id="8" dur="500" fill="hold"/>
                                        <p:tgtEl>
                                          <p:spTgt spid="35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50">
                                            <p:txEl>
                                              <p:pRg st="0" end="0"/>
                                            </p:txEl>
                                          </p:spTgt>
                                        </p:tgtEl>
                                        <p:attrNameLst>
                                          <p:attrName>style.visibility</p:attrName>
                                        </p:attrNameLst>
                                      </p:cBhvr>
                                      <p:to>
                                        <p:strVal val="visible"/>
                                      </p:to>
                                    </p:set>
                                    <p:anim calcmode="lin" valueType="num">
                                      <p:cBhvr>
                                        <p:cTn id="11" dur="500" fill="hold"/>
                                        <p:tgtEl>
                                          <p:spTgt spid="35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5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50">
                                            <p:txEl>
                                              <p:pRg st="1" end="1"/>
                                            </p:txEl>
                                          </p:spTgt>
                                        </p:tgtEl>
                                        <p:attrNameLst>
                                          <p:attrName>style.visibility</p:attrName>
                                        </p:attrNameLst>
                                      </p:cBhvr>
                                      <p:to>
                                        <p:strVal val="visible"/>
                                      </p:to>
                                    </p:set>
                                    <p:anim calcmode="lin" valueType="num">
                                      <p:cBhvr>
                                        <p:cTn id="17" dur="500" fill="hold"/>
                                        <p:tgtEl>
                                          <p:spTgt spid="35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5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 grpId="1" build="p" animBg="1" advAuto="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Shape 352"/>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53" name="Shape 353"/>
          <p:cNvSpPr>
            <a:spLocks noGrp="1"/>
          </p:cNvSpPr>
          <p:nvPr>
            <p:ph type="body" idx="1"/>
          </p:nvPr>
        </p:nvSpPr>
        <p:spPr>
          <a:xfrm>
            <a:off x="457200" y="1600199"/>
            <a:ext cx="8229600" cy="4525964"/>
          </a:xfrm>
          <a:prstGeom prst="rect">
            <a:avLst/>
          </a:prstGeom>
        </p:spPr>
        <p:txBody>
          <a:bodyPr/>
          <a:lstStyle/>
          <a:p>
            <a:pPr marL="339470" lvl="0" indent="-339470" defTabSz="905255">
              <a:lnSpc>
                <a:spcPct val="90000"/>
              </a:lnSpc>
              <a:spcBef>
                <a:spcPts val="600"/>
              </a:spcBef>
              <a:defRPr sz="1800"/>
            </a:pPr>
            <a:r>
              <a:rPr sz="2673"/>
              <a:t>Danışanların bir değişime yönelmeden önce, o değişimi kavramaları gerekmektedir. </a:t>
            </a:r>
          </a:p>
          <a:p>
            <a:pPr marL="339470" lvl="0" indent="-339470" defTabSz="905255">
              <a:lnSpc>
                <a:spcPct val="90000"/>
              </a:lnSpc>
              <a:spcBef>
                <a:spcPts val="600"/>
              </a:spcBef>
              <a:defRPr sz="1800"/>
            </a:pPr>
            <a:r>
              <a:rPr sz="2673" b="1"/>
              <a:t>A) BURAYA GELMEKTEKİ AMACINIZ NEDİR?</a:t>
            </a:r>
            <a:endParaRPr sz="2673"/>
          </a:p>
          <a:p>
            <a:pPr marL="339470" lvl="0" indent="-339470" defTabSz="905255">
              <a:lnSpc>
                <a:spcPct val="90000"/>
              </a:lnSpc>
              <a:spcBef>
                <a:spcPts val="600"/>
              </a:spcBef>
              <a:defRPr sz="1800"/>
            </a:pPr>
            <a:r>
              <a:rPr sz="2673"/>
              <a:t>Selamlaşma sonrasında terapist, </a:t>
            </a:r>
            <a:r>
              <a:rPr sz="2673" i="1"/>
              <a:t>“Buraya gelmekteki amacınız nedir?”</a:t>
            </a:r>
            <a:r>
              <a:rPr sz="2673"/>
              <a:t> sorusunu sorabilir. Danışanların amaç ifadeleri, şu şekilde sınıflandırılabilir.</a:t>
            </a:r>
          </a:p>
          <a:p>
            <a:pPr marL="339470" lvl="0" indent="-339470" defTabSz="905255">
              <a:lnSpc>
                <a:spcPct val="90000"/>
              </a:lnSpc>
              <a:spcBef>
                <a:spcPts val="600"/>
              </a:spcBef>
              <a:defRPr sz="1800"/>
            </a:pPr>
            <a:r>
              <a:rPr sz="2673"/>
              <a:t>1. Pozitif amaçlar</a:t>
            </a:r>
          </a:p>
          <a:p>
            <a:pPr marL="339470" lvl="0" indent="-339470" defTabSz="905255">
              <a:lnSpc>
                <a:spcPct val="90000"/>
              </a:lnSpc>
              <a:spcBef>
                <a:spcPts val="600"/>
              </a:spcBef>
              <a:defRPr sz="1800"/>
            </a:pPr>
            <a:r>
              <a:rPr sz="2673"/>
              <a:t>2. Negatif amaçlar</a:t>
            </a:r>
          </a:p>
          <a:p>
            <a:pPr marL="339470" lvl="0" indent="-339470" defTabSz="905255">
              <a:lnSpc>
                <a:spcPct val="90000"/>
              </a:lnSpc>
              <a:spcBef>
                <a:spcPts val="600"/>
              </a:spcBef>
              <a:defRPr sz="1800"/>
            </a:pPr>
            <a:r>
              <a:rPr sz="2673"/>
              <a:t>3. Zararlı amaçlar</a:t>
            </a:r>
          </a:p>
          <a:p>
            <a:pPr marL="339470" lvl="0" indent="-339470" defTabSz="905255">
              <a:lnSpc>
                <a:spcPct val="90000"/>
              </a:lnSpc>
              <a:spcBef>
                <a:spcPts val="600"/>
              </a:spcBef>
              <a:defRPr sz="1800"/>
            </a:pPr>
            <a:r>
              <a:rPr sz="2673"/>
              <a:t>4. Bilmiyorum şeklindeki amaçlardır.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53">
                                            <p:bg/>
                                          </p:spTgt>
                                        </p:tgtEl>
                                        <p:attrNameLst>
                                          <p:attrName>style.visibility</p:attrName>
                                        </p:attrNameLst>
                                      </p:cBhvr>
                                      <p:to>
                                        <p:strVal val="visible"/>
                                      </p:to>
                                    </p:set>
                                    <p:anim calcmode="lin" valueType="num">
                                      <p:cBhvr>
                                        <p:cTn id="7" dur="500" fill="hold"/>
                                        <p:tgtEl>
                                          <p:spTgt spid="353">
                                            <p:bg/>
                                          </p:spTgt>
                                        </p:tgtEl>
                                        <p:attrNameLst>
                                          <p:attrName>ppt_x</p:attrName>
                                        </p:attrNameLst>
                                      </p:cBhvr>
                                      <p:tavLst>
                                        <p:tav tm="0">
                                          <p:val>
                                            <p:strVal val="#ppt_x"/>
                                          </p:val>
                                        </p:tav>
                                        <p:tav tm="100000">
                                          <p:val>
                                            <p:strVal val="#ppt_x"/>
                                          </p:val>
                                        </p:tav>
                                      </p:tavLst>
                                    </p:anim>
                                    <p:anim calcmode="lin" valueType="num">
                                      <p:cBhvr>
                                        <p:cTn id="8" dur="500" fill="hold"/>
                                        <p:tgtEl>
                                          <p:spTgt spid="35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53">
                                            <p:txEl>
                                              <p:pRg st="0" end="0"/>
                                            </p:txEl>
                                          </p:spTgt>
                                        </p:tgtEl>
                                        <p:attrNameLst>
                                          <p:attrName>style.visibility</p:attrName>
                                        </p:attrNameLst>
                                      </p:cBhvr>
                                      <p:to>
                                        <p:strVal val="visible"/>
                                      </p:to>
                                    </p:set>
                                    <p:anim calcmode="lin" valueType="num">
                                      <p:cBhvr>
                                        <p:cTn id="11" dur="500" fill="hold"/>
                                        <p:tgtEl>
                                          <p:spTgt spid="35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53">
                                            <p:txEl>
                                              <p:pRg st="1" end="1"/>
                                            </p:txEl>
                                          </p:spTgt>
                                        </p:tgtEl>
                                        <p:attrNameLst>
                                          <p:attrName>style.visibility</p:attrName>
                                        </p:attrNameLst>
                                      </p:cBhvr>
                                      <p:to>
                                        <p:strVal val="visible"/>
                                      </p:to>
                                    </p:set>
                                    <p:anim calcmode="lin" valueType="num">
                                      <p:cBhvr>
                                        <p:cTn id="17" dur="500" fill="hold"/>
                                        <p:tgtEl>
                                          <p:spTgt spid="35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5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53">
                                            <p:txEl>
                                              <p:pRg st="2" end="2"/>
                                            </p:txEl>
                                          </p:spTgt>
                                        </p:tgtEl>
                                        <p:attrNameLst>
                                          <p:attrName>style.visibility</p:attrName>
                                        </p:attrNameLst>
                                      </p:cBhvr>
                                      <p:to>
                                        <p:strVal val="visible"/>
                                      </p:to>
                                    </p:set>
                                    <p:anim calcmode="lin" valueType="num">
                                      <p:cBhvr>
                                        <p:cTn id="23" dur="500" fill="hold"/>
                                        <p:tgtEl>
                                          <p:spTgt spid="35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5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353">
                                            <p:txEl>
                                              <p:pRg st="3" end="3"/>
                                            </p:txEl>
                                          </p:spTgt>
                                        </p:tgtEl>
                                        <p:attrNameLst>
                                          <p:attrName>style.visibility</p:attrName>
                                        </p:attrNameLst>
                                      </p:cBhvr>
                                      <p:to>
                                        <p:strVal val="visible"/>
                                      </p:to>
                                    </p:set>
                                    <p:anim calcmode="lin" valueType="num">
                                      <p:cBhvr>
                                        <p:cTn id="29" dur="500" fill="hold"/>
                                        <p:tgtEl>
                                          <p:spTgt spid="35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5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353">
                                            <p:txEl>
                                              <p:pRg st="4" end="4"/>
                                            </p:txEl>
                                          </p:spTgt>
                                        </p:tgtEl>
                                        <p:attrNameLst>
                                          <p:attrName>style.visibility</p:attrName>
                                        </p:attrNameLst>
                                      </p:cBhvr>
                                      <p:to>
                                        <p:strVal val="visible"/>
                                      </p:to>
                                    </p:set>
                                    <p:anim calcmode="lin" valueType="num">
                                      <p:cBhvr>
                                        <p:cTn id="35" dur="500" fill="hold"/>
                                        <p:tgtEl>
                                          <p:spTgt spid="35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5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1" nodeType="clickEffect">
                                  <p:stCondLst>
                                    <p:cond delay="0"/>
                                  </p:stCondLst>
                                  <p:iterate>
                                    <p:tmAbs val="0"/>
                                  </p:iterate>
                                  <p:childTnLst>
                                    <p:set>
                                      <p:cBhvr>
                                        <p:cTn id="40" fill="hold"/>
                                        <p:tgtEl>
                                          <p:spTgt spid="353">
                                            <p:txEl>
                                              <p:pRg st="5" end="5"/>
                                            </p:txEl>
                                          </p:spTgt>
                                        </p:tgtEl>
                                        <p:attrNameLst>
                                          <p:attrName>style.visibility</p:attrName>
                                        </p:attrNameLst>
                                      </p:cBhvr>
                                      <p:to>
                                        <p:strVal val="visible"/>
                                      </p:to>
                                    </p:set>
                                    <p:anim calcmode="lin" valueType="num">
                                      <p:cBhvr>
                                        <p:cTn id="41" dur="500" fill="hold"/>
                                        <p:tgtEl>
                                          <p:spTgt spid="353">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35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1" nodeType="clickEffect">
                                  <p:stCondLst>
                                    <p:cond delay="0"/>
                                  </p:stCondLst>
                                  <p:iterate>
                                    <p:tmAbs val="0"/>
                                  </p:iterate>
                                  <p:childTnLst>
                                    <p:set>
                                      <p:cBhvr>
                                        <p:cTn id="46" fill="hold"/>
                                        <p:tgtEl>
                                          <p:spTgt spid="353">
                                            <p:txEl>
                                              <p:pRg st="6" end="6"/>
                                            </p:txEl>
                                          </p:spTgt>
                                        </p:tgtEl>
                                        <p:attrNameLst>
                                          <p:attrName>style.visibility</p:attrName>
                                        </p:attrNameLst>
                                      </p:cBhvr>
                                      <p:to>
                                        <p:strVal val="visible"/>
                                      </p:to>
                                    </p:set>
                                    <p:anim calcmode="lin" valueType="num">
                                      <p:cBhvr>
                                        <p:cTn id="47" dur="500" fill="hold"/>
                                        <p:tgtEl>
                                          <p:spTgt spid="353">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35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 grpId="1" build="p" animBg="1" advAuto="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Shape 355"/>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56" name="Shape 356"/>
          <p:cNvSpPr>
            <a:spLocks noGrp="1"/>
          </p:cNvSpPr>
          <p:nvPr>
            <p:ph type="body" idx="1"/>
          </p:nvPr>
        </p:nvSpPr>
        <p:spPr>
          <a:xfrm>
            <a:off x="457200" y="1600199"/>
            <a:ext cx="8229600" cy="4525964"/>
          </a:xfrm>
          <a:prstGeom prst="rect">
            <a:avLst/>
          </a:prstGeom>
        </p:spPr>
        <p:txBody>
          <a:bodyPr/>
          <a:lstStyle/>
          <a:p>
            <a:pPr marL="336042" lvl="0" indent="-336042" defTabSz="896111">
              <a:defRPr sz="1800"/>
            </a:pPr>
            <a:r>
              <a:rPr sz="3136" u="sng"/>
              <a:t>1.</a:t>
            </a:r>
            <a:r>
              <a:rPr sz="3136" b="1" u="sng"/>
              <a:t> </a:t>
            </a:r>
            <a:r>
              <a:rPr sz="3136" u="sng"/>
              <a:t>Pozitif Amaçlar:</a:t>
            </a:r>
            <a:r>
              <a:rPr sz="3136" i="1" u="sng"/>
              <a:t> </a:t>
            </a:r>
            <a:endParaRPr sz="3136" b="1"/>
          </a:p>
          <a:p>
            <a:pPr marL="728091" lvl="1" indent="-280035" defTabSz="896111">
              <a:spcBef>
                <a:spcPts val="600"/>
              </a:spcBef>
              <a:defRPr sz="1800"/>
            </a:pPr>
            <a:r>
              <a:rPr sz="2744"/>
              <a:t>Gözlenebilen ve ölçülebilen davranışları ifade eder. Pozitif amaçlarını dile getiren danışanlar </a:t>
            </a:r>
          </a:p>
          <a:p>
            <a:pPr marL="728091" lvl="1" indent="-280035" defTabSz="896111">
              <a:spcBef>
                <a:spcPts val="600"/>
              </a:spcBef>
              <a:defRPr sz="1800"/>
            </a:pPr>
            <a:r>
              <a:rPr sz="2744" i="1"/>
              <a:t>“Notlarımı yükseltmek istiyorum” ve </a:t>
            </a:r>
            <a:endParaRPr sz="2744"/>
          </a:p>
          <a:p>
            <a:pPr marL="728091" lvl="1" indent="-280035" defTabSz="896111">
              <a:spcBef>
                <a:spcPts val="600"/>
              </a:spcBef>
              <a:defRPr sz="1800"/>
            </a:pPr>
            <a:r>
              <a:rPr sz="2744" i="1"/>
              <a:t>“Sizden bunu nasıl başaracağım konusunda bana yardımcı olmanızı isterdim” </a:t>
            </a:r>
            <a:endParaRPr sz="2744"/>
          </a:p>
          <a:p>
            <a:pPr marL="728091" lvl="1" indent="-280035" defTabSz="896111">
              <a:spcBef>
                <a:spcPts val="600"/>
              </a:spcBef>
              <a:defRPr sz="1800"/>
            </a:pPr>
            <a:r>
              <a:rPr sz="2744"/>
              <a:t>Bunlar, genellikle müşteri tipi danışanlar bakımından ulaşmak istenilen amaçlara karşılık gelir ve pozitif amaçlar olarak tanımlanır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56">
                                            <p:bg/>
                                          </p:spTgt>
                                        </p:tgtEl>
                                        <p:attrNameLst>
                                          <p:attrName>style.visibility</p:attrName>
                                        </p:attrNameLst>
                                      </p:cBhvr>
                                      <p:to>
                                        <p:strVal val="visible"/>
                                      </p:to>
                                    </p:set>
                                    <p:anim calcmode="lin" valueType="num">
                                      <p:cBhvr>
                                        <p:cTn id="7" dur="500" fill="hold"/>
                                        <p:tgtEl>
                                          <p:spTgt spid="356">
                                            <p:bg/>
                                          </p:spTgt>
                                        </p:tgtEl>
                                        <p:attrNameLst>
                                          <p:attrName>ppt_x</p:attrName>
                                        </p:attrNameLst>
                                      </p:cBhvr>
                                      <p:tavLst>
                                        <p:tav tm="0">
                                          <p:val>
                                            <p:strVal val="#ppt_x"/>
                                          </p:val>
                                        </p:tav>
                                        <p:tav tm="100000">
                                          <p:val>
                                            <p:strVal val="#ppt_x"/>
                                          </p:val>
                                        </p:tav>
                                      </p:tavLst>
                                    </p:anim>
                                    <p:anim calcmode="lin" valueType="num">
                                      <p:cBhvr>
                                        <p:cTn id="8" dur="500" fill="hold"/>
                                        <p:tgtEl>
                                          <p:spTgt spid="35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56">
                                            <p:txEl>
                                              <p:pRg st="0" end="0"/>
                                            </p:txEl>
                                          </p:spTgt>
                                        </p:tgtEl>
                                        <p:attrNameLst>
                                          <p:attrName>style.visibility</p:attrName>
                                        </p:attrNameLst>
                                      </p:cBhvr>
                                      <p:to>
                                        <p:strVal val="visible"/>
                                      </p:to>
                                    </p:set>
                                    <p:anim calcmode="lin" valueType="num">
                                      <p:cBhvr>
                                        <p:cTn id="11" dur="500" fill="hold"/>
                                        <p:tgtEl>
                                          <p:spTgt spid="35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5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56">
                                            <p:txEl>
                                              <p:pRg st="1" end="1"/>
                                            </p:txEl>
                                          </p:spTgt>
                                        </p:tgtEl>
                                        <p:attrNameLst>
                                          <p:attrName>style.visibility</p:attrName>
                                        </p:attrNameLst>
                                      </p:cBhvr>
                                      <p:to>
                                        <p:strVal val="visible"/>
                                      </p:to>
                                    </p:set>
                                    <p:anim calcmode="lin" valueType="num">
                                      <p:cBhvr>
                                        <p:cTn id="15" dur="500" fill="hold"/>
                                        <p:tgtEl>
                                          <p:spTgt spid="356">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56">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356">
                                            <p:txEl>
                                              <p:pRg st="2" end="2"/>
                                            </p:txEl>
                                          </p:spTgt>
                                        </p:tgtEl>
                                        <p:attrNameLst>
                                          <p:attrName>style.visibility</p:attrName>
                                        </p:attrNameLst>
                                      </p:cBhvr>
                                      <p:to>
                                        <p:strVal val="visible"/>
                                      </p:to>
                                    </p:set>
                                    <p:anim calcmode="lin" valueType="num">
                                      <p:cBhvr>
                                        <p:cTn id="19" dur="500" fill="hold"/>
                                        <p:tgtEl>
                                          <p:spTgt spid="356">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56">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356">
                                            <p:txEl>
                                              <p:pRg st="3" end="3"/>
                                            </p:txEl>
                                          </p:spTgt>
                                        </p:tgtEl>
                                        <p:attrNameLst>
                                          <p:attrName>style.visibility</p:attrName>
                                        </p:attrNameLst>
                                      </p:cBhvr>
                                      <p:to>
                                        <p:strVal val="visible"/>
                                      </p:to>
                                    </p:set>
                                    <p:anim calcmode="lin" valueType="num">
                                      <p:cBhvr>
                                        <p:cTn id="23" dur="500" fill="hold"/>
                                        <p:tgtEl>
                                          <p:spTgt spid="356">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356">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356">
                                            <p:txEl>
                                              <p:pRg st="4" end="4"/>
                                            </p:txEl>
                                          </p:spTgt>
                                        </p:tgtEl>
                                        <p:attrNameLst>
                                          <p:attrName>style.visibility</p:attrName>
                                        </p:attrNameLst>
                                      </p:cBhvr>
                                      <p:to>
                                        <p:strVal val="visible"/>
                                      </p:to>
                                    </p:set>
                                    <p:anim calcmode="lin" valueType="num">
                                      <p:cBhvr>
                                        <p:cTn id="27" dur="500" fill="hold"/>
                                        <p:tgtEl>
                                          <p:spTgt spid="356">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35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 grpId="1" build="p" animBg="1" advAuto="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Shape 358"/>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59" name="Shape 359"/>
          <p:cNvSpPr>
            <a:spLocks noGrp="1"/>
          </p:cNvSpPr>
          <p:nvPr>
            <p:ph type="body" idx="1"/>
          </p:nvPr>
        </p:nvSpPr>
        <p:spPr>
          <a:xfrm>
            <a:off x="457200" y="1600199"/>
            <a:ext cx="8229600" cy="4525964"/>
          </a:xfrm>
          <a:prstGeom prst="rect">
            <a:avLst/>
          </a:prstGeom>
        </p:spPr>
        <p:txBody>
          <a:bodyPr/>
          <a:lstStyle/>
          <a:p>
            <a:pPr marL="339470" lvl="0" indent="-339470" defTabSz="905255">
              <a:lnSpc>
                <a:spcPct val="90000"/>
              </a:lnSpc>
              <a:spcBef>
                <a:spcPts val="600"/>
              </a:spcBef>
              <a:defRPr sz="1800"/>
            </a:pPr>
            <a:r>
              <a:rPr sz="2673" u="sng"/>
              <a:t>2. Negatif Amaçlar: </a:t>
            </a:r>
            <a:endParaRPr sz="2673" b="1"/>
          </a:p>
          <a:p>
            <a:pPr marL="735520" lvl="1" indent="-282892" defTabSz="905255">
              <a:lnSpc>
                <a:spcPct val="90000"/>
              </a:lnSpc>
              <a:spcBef>
                <a:spcPts val="500"/>
              </a:spcBef>
              <a:defRPr sz="1800"/>
            </a:pPr>
            <a:r>
              <a:rPr sz="2277"/>
              <a:t>Pozitif amaçlardan genellikle daha fazla dile getirilir ve iki yolla ifade edilir:</a:t>
            </a:r>
          </a:p>
          <a:p>
            <a:pPr marL="735520" lvl="1" indent="-282892" defTabSz="905255">
              <a:lnSpc>
                <a:spcPct val="90000"/>
              </a:lnSpc>
              <a:spcBef>
                <a:spcPts val="500"/>
              </a:spcBef>
              <a:defRPr sz="1800"/>
            </a:pPr>
            <a:r>
              <a:rPr sz="2277" b="1"/>
              <a:t>a) </a:t>
            </a:r>
            <a:r>
              <a:rPr sz="2277"/>
              <a:t>Kendileri birşeylerin yapılmasını durdurmak isterler.</a:t>
            </a:r>
          </a:p>
          <a:p>
            <a:pPr marL="735520" lvl="1" indent="-282892" defTabSz="905255">
              <a:lnSpc>
                <a:spcPct val="90000"/>
              </a:lnSpc>
              <a:spcBef>
                <a:spcPts val="500"/>
              </a:spcBef>
              <a:defRPr sz="1800"/>
            </a:pPr>
            <a:r>
              <a:rPr sz="2277" b="1"/>
              <a:t>b)</a:t>
            </a:r>
            <a:r>
              <a:rPr sz="2277"/>
              <a:t> Başkalarının birşeyler yapmalarını durdurmak isterler.</a:t>
            </a:r>
          </a:p>
          <a:p>
            <a:pPr marL="735520" lvl="1" indent="-282892" defTabSz="905255">
              <a:lnSpc>
                <a:spcPct val="90000"/>
              </a:lnSpc>
              <a:spcBef>
                <a:spcPts val="500"/>
              </a:spcBef>
              <a:defRPr sz="1800"/>
            </a:pPr>
            <a:r>
              <a:rPr sz="2277"/>
              <a:t>Tipik olarak negatif amaçların ifade edilmesi </a:t>
            </a:r>
          </a:p>
          <a:p>
            <a:pPr marL="1131569" lvl="2" indent="-226313" defTabSz="905255">
              <a:lnSpc>
                <a:spcPct val="90000"/>
              </a:lnSpc>
              <a:spcBef>
                <a:spcPts val="400"/>
              </a:spcBef>
              <a:defRPr sz="1800"/>
            </a:pPr>
            <a:r>
              <a:rPr sz="1979" i="1"/>
              <a:t>“kötü not almak istemiyorum” </a:t>
            </a:r>
            <a:endParaRPr sz="1979"/>
          </a:p>
          <a:p>
            <a:pPr marL="1131569" lvl="2" indent="-226313" defTabSz="905255">
              <a:lnSpc>
                <a:spcPct val="90000"/>
              </a:lnSpc>
              <a:spcBef>
                <a:spcPts val="400"/>
              </a:spcBef>
              <a:defRPr sz="1800"/>
            </a:pPr>
            <a:r>
              <a:rPr sz="1979" i="1"/>
              <a:t>“kontrolümü kaybetmek istemiyorum” </a:t>
            </a:r>
            <a:endParaRPr sz="1979"/>
          </a:p>
          <a:p>
            <a:pPr marL="1131569" lvl="2" indent="-226313" defTabSz="905255">
              <a:lnSpc>
                <a:spcPct val="90000"/>
              </a:lnSpc>
              <a:spcBef>
                <a:spcPts val="400"/>
              </a:spcBef>
              <a:defRPr sz="1800"/>
            </a:pPr>
            <a:r>
              <a:rPr sz="1979" i="1"/>
              <a:t>“sınıfa geç kalmak istemiyorum” </a:t>
            </a:r>
            <a:endParaRPr sz="1979"/>
          </a:p>
          <a:p>
            <a:pPr marL="735520" lvl="1" indent="-282892" defTabSz="905255">
              <a:lnSpc>
                <a:spcPct val="90000"/>
              </a:lnSpc>
              <a:spcBef>
                <a:spcPts val="500"/>
              </a:spcBef>
              <a:defRPr sz="1800"/>
            </a:pPr>
            <a:r>
              <a:rPr sz="2277"/>
              <a:t>şeklindedir. Danışanlar, bu tarz negatif amaçlarını ifade ettiklerinde, terapist acilen görünebilir davranışlarla yer değiştirici sorularla müdahale etmelidir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59">
                                            <p:bg/>
                                          </p:spTgt>
                                        </p:tgtEl>
                                        <p:attrNameLst>
                                          <p:attrName>style.visibility</p:attrName>
                                        </p:attrNameLst>
                                      </p:cBhvr>
                                      <p:to>
                                        <p:strVal val="visible"/>
                                      </p:to>
                                    </p:set>
                                    <p:anim calcmode="lin" valueType="num">
                                      <p:cBhvr>
                                        <p:cTn id="7" dur="500" fill="hold"/>
                                        <p:tgtEl>
                                          <p:spTgt spid="359">
                                            <p:bg/>
                                          </p:spTgt>
                                        </p:tgtEl>
                                        <p:attrNameLst>
                                          <p:attrName>ppt_x</p:attrName>
                                        </p:attrNameLst>
                                      </p:cBhvr>
                                      <p:tavLst>
                                        <p:tav tm="0">
                                          <p:val>
                                            <p:strVal val="#ppt_x"/>
                                          </p:val>
                                        </p:tav>
                                        <p:tav tm="100000">
                                          <p:val>
                                            <p:strVal val="#ppt_x"/>
                                          </p:val>
                                        </p:tav>
                                      </p:tavLst>
                                    </p:anim>
                                    <p:anim calcmode="lin" valueType="num">
                                      <p:cBhvr>
                                        <p:cTn id="8" dur="500" fill="hold"/>
                                        <p:tgtEl>
                                          <p:spTgt spid="35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59">
                                            <p:txEl>
                                              <p:pRg st="0" end="0"/>
                                            </p:txEl>
                                          </p:spTgt>
                                        </p:tgtEl>
                                        <p:attrNameLst>
                                          <p:attrName>style.visibility</p:attrName>
                                        </p:attrNameLst>
                                      </p:cBhvr>
                                      <p:to>
                                        <p:strVal val="visible"/>
                                      </p:to>
                                    </p:set>
                                    <p:anim calcmode="lin" valueType="num">
                                      <p:cBhvr>
                                        <p:cTn id="11" dur="500" fill="hold"/>
                                        <p:tgtEl>
                                          <p:spTgt spid="35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59">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59">
                                            <p:txEl>
                                              <p:pRg st="1" end="1"/>
                                            </p:txEl>
                                          </p:spTgt>
                                        </p:tgtEl>
                                        <p:attrNameLst>
                                          <p:attrName>style.visibility</p:attrName>
                                        </p:attrNameLst>
                                      </p:cBhvr>
                                      <p:to>
                                        <p:strVal val="visible"/>
                                      </p:to>
                                    </p:set>
                                    <p:anim calcmode="lin" valueType="num">
                                      <p:cBhvr>
                                        <p:cTn id="15" dur="500" fill="hold"/>
                                        <p:tgtEl>
                                          <p:spTgt spid="35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59">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359">
                                            <p:txEl>
                                              <p:pRg st="2" end="2"/>
                                            </p:txEl>
                                          </p:spTgt>
                                        </p:tgtEl>
                                        <p:attrNameLst>
                                          <p:attrName>style.visibility</p:attrName>
                                        </p:attrNameLst>
                                      </p:cBhvr>
                                      <p:to>
                                        <p:strVal val="visible"/>
                                      </p:to>
                                    </p:set>
                                    <p:anim calcmode="lin" valueType="num">
                                      <p:cBhvr>
                                        <p:cTn id="19" dur="500" fill="hold"/>
                                        <p:tgtEl>
                                          <p:spTgt spid="359">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59">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359">
                                            <p:txEl>
                                              <p:pRg st="3" end="3"/>
                                            </p:txEl>
                                          </p:spTgt>
                                        </p:tgtEl>
                                        <p:attrNameLst>
                                          <p:attrName>style.visibility</p:attrName>
                                        </p:attrNameLst>
                                      </p:cBhvr>
                                      <p:to>
                                        <p:strVal val="visible"/>
                                      </p:to>
                                    </p:set>
                                    <p:anim calcmode="lin" valueType="num">
                                      <p:cBhvr>
                                        <p:cTn id="23" dur="500" fill="hold"/>
                                        <p:tgtEl>
                                          <p:spTgt spid="359">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359">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359">
                                            <p:txEl>
                                              <p:pRg st="4" end="4"/>
                                            </p:txEl>
                                          </p:spTgt>
                                        </p:tgtEl>
                                        <p:attrNameLst>
                                          <p:attrName>style.visibility</p:attrName>
                                        </p:attrNameLst>
                                      </p:cBhvr>
                                      <p:to>
                                        <p:strVal val="visible"/>
                                      </p:to>
                                    </p:set>
                                    <p:anim calcmode="lin" valueType="num">
                                      <p:cBhvr>
                                        <p:cTn id="27" dur="500" fill="hold"/>
                                        <p:tgtEl>
                                          <p:spTgt spid="359">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359">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1">
                                  <p:stCondLst>
                                    <p:cond delay="0"/>
                                  </p:stCondLst>
                                  <p:iterate>
                                    <p:tmAbs val="0"/>
                                  </p:iterate>
                                  <p:childTnLst>
                                    <p:set>
                                      <p:cBhvr>
                                        <p:cTn id="30" fill="hold"/>
                                        <p:tgtEl>
                                          <p:spTgt spid="359">
                                            <p:txEl>
                                              <p:pRg st="5" end="5"/>
                                            </p:txEl>
                                          </p:spTgt>
                                        </p:tgtEl>
                                        <p:attrNameLst>
                                          <p:attrName>style.visibility</p:attrName>
                                        </p:attrNameLst>
                                      </p:cBhvr>
                                      <p:to>
                                        <p:strVal val="visible"/>
                                      </p:to>
                                    </p:set>
                                    <p:anim calcmode="lin" valueType="num">
                                      <p:cBhvr>
                                        <p:cTn id="31" dur="500" fill="hold"/>
                                        <p:tgtEl>
                                          <p:spTgt spid="359">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359">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1">
                                  <p:stCondLst>
                                    <p:cond delay="0"/>
                                  </p:stCondLst>
                                  <p:iterate>
                                    <p:tmAbs val="0"/>
                                  </p:iterate>
                                  <p:childTnLst>
                                    <p:set>
                                      <p:cBhvr>
                                        <p:cTn id="34" fill="hold"/>
                                        <p:tgtEl>
                                          <p:spTgt spid="359">
                                            <p:txEl>
                                              <p:pRg st="6" end="6"/>
                                            </p:txEl>
                                          </p:spTgt>
                                        </p:tgtEl>
                                        <p:attrNameLst>
                                          <p:attrName>style.visibility</p:attrName>
                                        </p:attrNameLst>
                                      </p:cBhvr>
                                      <p:to>
                                        <p:strVal val="visible"/>
                                      </p:to>
                                    </p:set>
                                    <p:anim calcmode="lin" valueType="num">
                                      <p:cBhvr>
                                        <p:cTn id="35" dur="500" fill="hold"/>
                                        <p:tgtEl>
                                          <p:spTgt spid="359">
                                            <p:txEl>
                                              <p:pRg st="6" end="6"/>
                                            </p:txEl>
                                          </p:spTgt>
                                        </p:tgtEl>
                                        <p:attrNameLst>
                                          <p:attrName>ppt_x</p:attrName>
                                        </p:attrNameLst>
                                      </p:cBhvr>
                                      <p:tavLst>
                                        <p:tav tm="0">
                                          <p:val>
                                            <p:strVal val="#ppt_x"/>
                                          </p:val>
                                        </p:tav>
                                        <p:tav tm="100000">
                                          <p:val>
                                            <p:strVal val="#ppt_x"/>
                                          </p:val>
                                        </p:tav>
                                      </p:tavLst>
                                    </p:anim>
                                    <p:anim calcmode="lin" valueType="num">
                                      <p:cBhvr>
                                        <p:cTn id="36" dur="500" fill="hold"/>
                                        <p:tgtEl>
                                          <p:spTgt spid="359">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1">
                                  <p:stCondLst>
                                    <p:cond delay="0"/>
                                  </p:stCondLst>
                                  <p:iterate>
                                    <p:tmAbs val="0"/>
                                  </p:iterate>
                                  <p:childTnLst>
                                    <p:set>
                                      <p:cBhvr>
                                        <p:cTn id="38" fill="hold"/>
                                        <p:tgtEl>
                                          <p:spTgt spid="359">
                                            <p:txEl>
                                              <p:pRg st="7" end="7"/>
                                            </p:txEl>
                                          </p:spTgt>
                                        </p:tgtEl>
                                        <p:attrNameLst>
                                          <p:attrName>style.visibility</p:attrName>
                                        </p:attrNameLst>
                                      </p:cBhvr>
                                      <p:to>
                                        <p:strVal val="visible"/>
                                      </p:to>
                                    </p:set>
                                    <p:anim calcmode="lin" valueType="num">
                                      <p:cBhvr>
                                        <p:cTn id="39" dur="500" fill="hold"/>
                                        <p:tgtEl>
                                          <p:spTgt spid="35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59">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1">
                                  <p:stCondLst>
                                    <p:cond delay="0"/>
                                  </p:stCondLst>
                                  <p:iterate>
                                    <p:tmAbs val="0"/>
                                  </p:iterate>
                                  <p:childTnLst>
                                    <p:set>
                                      <p:cBhvr>
                                        <p:cTn id="42" fill="hold"/>
                                        <p:tgtEl>
                                          <p:spTgt spid="359">
                                            <p:txEl>
                                              <p:pRg st="8" end="8"/>
                                            </p:txEl>
                                          </p:spTgt>
                                        </p:tgtEl>
                                        <p:attrNameLst>
                                          <p:attrName>style.visibility</p:attrName>
                                        </p:attrNameLst>
                                      </p:cBhvr>
                                      <p:to>
                                        <p:strVal val="visible"/>
                                      </p:to>
                                    </p:set>
                                    <p:anim calcmode="lin" valueType="num">
                                      <p:cBhvr>
                                        <p:cTn id="43" dur="500" fill="hold"/>
                                        <p:tgtEl>
                                          <p:spTgt spid="359">
                                            <p:txEl>
                                              <p:pRg st="8" end="8"/>
                                            </p:txEl>
                                          </p:spTgt>
                                        </p:tgtEl>
                                        <p:attrNameLst>
                                          <p:attrName>ppt_x</p:attrName>
                                        </p:attrNameLst>
                                      </p:cBhvr>
                                      <p:tavLst>
                                        <p:tav tm="0">
                                          <p:val>
                                            <p:strVal val="#ppt_x"/>
                                          </p:val>
                                        </p:tav>
                                        <p:tav tm="100000">
                                          <p:val>
                                            <p:strVal val="#ppt_x"/>
                                          </p:val>
                                        </p:tav>
                                      </p:tavLst>
                                    </p:anim>
                                    <p:anim calcmode="lin" valueType="num">
                                      <p:cBhvr>
                                        <p:cTn id="44" dur="500" fill="hold"/>
                                        <p:tgtEl>
                                          <p:spTgt spid="35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 grpId="1" build="p" animBg="1" advAuto="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Shape 361"/>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62" name="Shape 362"/>
          <p:cNvSpPr>
            <a:spLocks noGrp="1"/>
          </p:cNvSpPr>
          <p:nvPr>
            <p:ph type="body" idx="1"/>
          </p:nvPr>
        </p:nvSpPr>
        <p:spPr>
          <a:xfrm>
            <a:off x="457200" y="1600199"/>
            <a:ext cx="8229600" cy="4525964"/>
          </a:xfrm>
          <a:prstGeom prst="rect">
            <a:avLst/>
          </a:prstGeom>
        </p:spPr>
        <p:txBody>
          <a:bodyPr/>
          <a:lstStyle/>
          <a:p>
            <a:pPr marL="336042" lvl="0" indent="-336042" defTabSz="896111">
              <a:defRPr sz="1800"/>
            </a:pPr>
            <a:r>
              <a:rPr sz="3136" b="1"/>
              <a:t>Örnek 1</a:t>
            </a:r>
          </a:p>
          <a:p>
            <a:pPr marL="336042" lvl="0" indent="-336042" defTabSz="896111">
              <a:defRPr sz="1800"/>
            </a:pPr>
            <a:r>
              <a:rPr sz="3136" b="1"/>
              <a:t>Terapist:</a:t>
            </a:r>
            <a:r>
              <a:rPr sz="3136"/>
              <a:t> Eğer kötü notlar almıyor olsaydın, o zaman ne yapıyor olurdun?</a:t>
            </a:r>
          </a:p>
          <a:p>
            <a:pPr marL="336042" lvl="0" indent="-336042" defTabSz="896111">
              <a:defRPr sz="1800"/>
            </a:pPr>
            <a:r>
              <a:rPr sz="3136" b="1"/>
              <a:t>Danışan: </a:t>
            </a:r>
            <a:r>
              <a:rPr sz="3136"/>
              <a:t>İyi notlar alıyor olurdum </a:t>
            </a:r>
            <a:r>
              <a:rPr sz="3136" b="1"/>
              <a:t>(pozitif amaç).</a:t>
            </a:r>
          </a:p>
          <a:p>
            <a:pPr marL="336042" lvl="0" indent="-336042" defTabSz="896111">
              <a:defRPr sz="1800"/>
            </a:pPr>
            <a:r>
              <a:rPr sz="3136" b="1"/>
              <a:t>Terapist:</a:t>
            </a:r>
            <a:r>
              <a:rPr sz="3136"/>
              <a:t> Sonuçta senin amacın iyi notlar almak. Hangi notları alırsan senin için daha iyi olacağını söylersin ? </a:t>
            </a:r>
            <a:r>
              <a:rPr sz="3136" b="1"/>
              <a:t>(spesifik amaç)</a:t>
            </a:r>
            <a:r>
              <a:rPr sz="3136"/>
              <a:t>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62">
                                            <p:bg/>
                                          </p:spTgt>
                                        </p:tgtEl>
                                        <p:attrNameLst>
                                          <p:attrName>style.visibility</p:attrName>
                                        </p:attrNameLst>
                                      </p:cBhvr>
                                      <p:to>
                                        <p:strVal val="visible"/>
                                      </p:to>
                                    </p:set>
                                    <p:anim calcmode="lin" valueType="num">
                                      <p:cBhvr>
                                        <p:cTn id="7" dur="500" fill="hold"/>
                                        <p:tgtEl>
                                          <p:spTgt spid="362">
                                            <p:bg/>
                                          </p:spTgt>
                                        </p:tgtEl>
                                        <p:attrNameLst>
                                          <p:attrName>ppt_x</p:attrName>
                                        </p:attrNameLst>
                                      </p:cBhvr>
                                      <p:tavLst>
                                        <p:tav tm="0">
                                          <p:val>
                                            <p:strVal val="#ppt_x"/>
                                          </p:val>
                                        </p:tav>
                                        <p:tav tm="100000">
                                          <p:val>
                                            <p:strVal val="#ppt_x"/>
                                          </p:val>
                                        </p:tav>
                                      </p:tavLst>
                                    </p:anim>
                                    <p:anim calcmode="lin" valueType="num">
                                      <p:cBhvr>
                                        <p:cTn id="8" dur="500" fill="hold"/>
                                        <p:tgtEl>
                                          <p:spTgt spid="36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62">
                                            <p:txEl>
                                              <p:pRg st="0" end="0"/>
                                            </p:txEl>
                                          </p:spTgt>
                                        </p:tgtEl>
                                        <p:attrNameLst>
                                          <p:attrName>style.visibility</p:attrName>
                                        </p:attrNameLst>
                                      </p:cBhvr>
                                      <p:to>
                                        <p:strVal val="visible"/>
                                      </p:to>
                                    </p:set>
                                    <p:anim calcmode="lin" valueType="num">
                                      <p:cBhvr>
                                        <p:cTn id="11" dur="500" fill="hold"/>
                                        <p:tgtEl>
                                          <p:spTgt spid="36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62">
                                            <p:txEl>
                                              <p:pRg st="1" end="1"/>
                                            </p:txEl>
                                          </p:spTgt>
                                        </p:tgtEl>
                                        <p:attrNameLst>
                                          <p:attrName>style.visibility</p:attrName>
                                        </p:attrNameLst>
                                      </p:cBhvr>
                                      <p:to>
                                        <p:strVal val="visible"/>
                                      </p:to>
                                    </p:set>
                                    <p:anim calcmode="lin" valueType="num">
                                      <p:cBhvr>
                                        <p:cTn id="17" dur="500" fill="hold"/>
                                        <p:tgtEl>
                                          <p:spTgt spid="36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62">
                                            <p:txEl>
                                              <p:pRg st="2" end="2"/>
                                            </p:txEl>
                                          </p:spTgt>
                                        </p:tgtEl>
                                        <p:attrNameLst>
                                          <p:attrName>style.visibility</p:attrName>
                                        </p:attrNameLst>
                                      </p:cBhvr>
                                      <p:to>
                                        <p:strVal val="visible"/>
                                      </p:to>
                                    </p:set>
                                    <p:anim calcmode="lin" valueType="num">
                                      <p:cBhvr>
                                        <p:cTn id="23" dur="500" fill="hold"/>
                                        <p:tgtEl>
                                          <p:spTgt spid="362">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362">
                                            <p:txEl>
                                              <p:pRg st="3" end="3"/>
                                            </p:txEl>
                                          </p:spTgt>
                                        </p:tgtEl>
                                        <p:attrNameLst>
                                          <p:attrName>style.visibility</p:attrName>
                                        </p:attrNameLst>
                                      </p:cBhvr>
                                      <p:to>
                                        <p:strVal val="visible"/>
                                      </p:to>
                                    </p:set>
                                    <p:anim calcmode="lin" valueType="num">
                                      <p:cBhvr>
                                        <p:cTn id="29" dur="500" fill="hold"/>
                                        <p:tgtEl>
                                          <p:spTgt spid="362">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6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 grpId="1" build="p" animBg="1" advAuto="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Shape 364"/>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65" name="Shape 365"/>
          <p:cNvSpPr>
            <a:spLocks noGrp="1"/>
          </p:cNvSpPr>
          <p:nvPr>
            <p:ph type="body" idx="1"/>
          </p:nvPr>
        </p:nvSpPr>
        <p:spPr>
          <a:xfrm>
            <a:off x="457200" y="1600199"/>
            <a:ext cx="8229600" cy="4525964"/>
          </a:xfrm>
          <a:prstGeom prst="rect">
            <a:avLst/>
          </a:prstGeom>
        </p:spPr>
        <p:txBody>
          <a:bodyPr/>
          <a:lstStyle/>
          <a:p>
            <a:pPr lvl="0">
              <a:defRPr sz="1800"/>
            </a:pPr>
            <a:r>
              <a:rPr sz="3200" b="1"/>
              <a:t>Örnek 2</a:t>
            </a:r>
          </a:p>
          <a:p>
            <a:pPr lvl="0">
              <a:defRPr sz="1800"/>
            </a:pPr>
            <a:r>
              <a:rPr sz="3200" b="1"/>
              <a:t>Terapist:</a:t>
            </a:r>
            <a:r>
              <a:rPr sz="3200"/>
              <a:t> Kontrolünü kaybetmek yerine, ne yapıyor olurdun?</a:t>
            </a:r>
          </a:p>
          <a:p>
            <a:pPr lvl="0">
              <a:defRPr sz="1800"/>
            </a:pPr>
            <a:r>
              <a:rPr sz="3200" b="1"/>
              <a:t>Danışan:</a:t>
            </a:r>
            <a:r>
              <a:rPr sz="3200"/>
              <a:t> Sakin kalmak isterdim </a:t>
            </a:r>
            <a:r>
              <a:rPr sz="3200" b="1"/>
              <a:t>(Pozitif amaç).</a:t>
            </a:r>
          </a:p>
          <a:p>
            <a:pPr lvl="0">
              <a:defRPr sz="1800"/>
            </a:pPr>
            <a:r>
              <a:rPr sz="3200" b="1"/>
              <a:t>Terapist:</a:t>
            </a:r>
            <a:r>
              <a:rPr sz="3200"/>
              <a:t> İsteğin şey sakin kalmak ve sakin olduğunda ne yapmak isterdin </a:t>
            </a:r>
            <a:r>
              <a:rPr sz="3200" b="1"/>
              <a:t>(spesifik amaçların detaylandırılması)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65">
                                            <p:bg/>
                                          </p:spTgt>
                                        </p:tgtEl>
                                        <p:attrNameLst>
                                          <p:attrName>style.visibility</p:attrName>
                                        </p:attrNameLst>
                                      </p:cBhvr>
                                      <p:to>
                                        <p:strVal val="visible"/>
                                      </p:to>
                                    </p:set>
                                    <p:anim calcmode="lin" valueType="num">
                                      <p:cBhvr>
                                        <p:cTn id="7" dur="500" fill="hold"/>
                                        <p:tgtEl>
                                          <p:spTgt spid="365">
                                            <p:bg/>
                                          </p:spTgt>
                                        </p:tgtEl>
                                        <p:attrNameLst>
                                          <p:attrName>ppt_x</p:attrName>
                                        </p:attrNameLst>
                                      </p:cBhvr>
                                      <p:tavLst>
                                        <p:tav tm="0">
                                          <p:val>
                                            <p:strVal val="#ppt_x"/>
                                          </p:val>
                                        </p:tav>
                                        <p:tav tm="100000">
                                          <p:val>
                                            <p:strVal val="#ppt_x"/>
                                          </p:val>
                                        </p:tav>
                                      </p:tavLst>
                                    </p:anim>
                                    <p:anim calcmode="lin" valueType="num">
                                      <p:cBhvr>
                                        <p:cTn id="8" dur="500" fill="hold"/>
                                        <p:tgtEl>
                                          <p:spTgt spid="36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65">
                                            <p:txEl>
                                              <p:pRg st="0" end="0"/>
                                            </p:txEl>
                                          </p:spTgt>
                                        </p:tgtEl>
                                        <p:attrNameLst>
                                          <p:attrName>style.visibility</p:attrName>
                                        </p:attrNameLst>
                                      </p:cBhvr>
                                      <p:to>
                                        <p:strVal val="visible"/>
                                      </p:to>
                                    </p:set>
                                    <p:anim calcmode="lin" valueType="num">
                                      <p:cBhvr>
                                        <p:cTn id="11" dur="500" fill="hold"/>
                                        <p:tgtEl>
                                          <p:spTgt spid="36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65">
                                            <p:txEl>
                                              <p:pRg st="1" end="1"/>
                                            </p:txEl>
                                          </p:spTgt>
                                        </p:tgtEl>
                                        <p:attrNameLst>
                                          <p:attrName>style.visibility</p:attrName>
                                        </p:attrNameLst>
                                      </p:cBhvr>
                                      <p:to>
                                        <p:strVal val="visible"/>
                                      </p:to>
                                    </p:set>
                                    <p:anim calcmode="lin" valueType="num">
                                      <p:cBhvr>
                                        <p:cTn id="17" dur="500" fill="hold"/>
                                        <p:tgtEl>
                                          <p:spTgt spid="36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65">
                                            <p:txEl>
                                              <p:pRg st="2" end="2"/>
                                            </p:txEl>
                                          </p:spTgt>
                                        </p:tgtEl>
                                        <p:attrNameLst>
                                          <p:attrName>style.visibility</p:attrName>
                                        </p:attrNameLst>
                                      </p:cBhvr>
                                      <p:to>
                                        <p:strVal val="visible"/>
                                      </p:to>
                                    </p:set>
                                    <p:anim calcmode="lin" valueType="num">
                                      <p:cBhvr>
                                        <p:cTn id="23" dur="500" fill="hold"/>
                                        <p:tgtEl>
                                          <p:spTgt spid="36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365">
                                            <p:txEl>
                                              <p:pRg st="3" end="3"/>
                                            </p:txEl>
                                          </p:spTgt>
                                        </p:tgtEl>
                                        <p:attrNameLst>
                                          <p:attrName>style.visibility</p:attrName>
                                        </p:attrNameLst>
                                      </p:cBhvr>
                                      <p:to>
                                        <p:strVal val="visible"/>
                                      </p:to>
                                    </p:set>
                                    <p:anim calcmode="lin" valueType="num">
                                      <p:cBhvr>
                                        <p:cTn id="29" dur="500" fill="hold"/>
                                        <p:tgtEl>
                                          <p:spTgt spid="36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6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 grpId="1" build="p" animBg="1" advAuto="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Shape 367"/>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68" name="Shape 368"/>
          <p:cNvSpPr>
            <a:spLocks noGrp="1"/>
          </p:cNvSpPr>
          <p:nvPr>
            <p:ph type="body" idx="1"/>
          </p:nvPr>
        </p:nvSpPr>
        <p:spPr>
          <a:xfrm>
            <a:off x="457200" y="1600199"/>
            <a:ext cx="8229600" cy="4525964"/>
          </a:xfrm>
          <a:prstGeom prst="rect">
            <a:avLst/>
          </a:prstGeom>
        </p:spPr>
        <p:txBody>
          <a:bodyPr/>
          <a:lstStyle/>
          <a:p>
            <a:pPr lvl="0">
              <a:defRPr sz="1800"/>
            </a:pPr>
            <a:r>
              <a:rPr sz="3200" u="sng"/>
              <a:t>3. Zararlı Amaçlar: </a:t>
            </a:r>
            <a:endParaRPr sz="3200" b="1"/>
          </a:p>
          <a:p>
            <a:pPr marL="742950" lvl="1" indent="-285750">
              <a:spcBef>
                <a:spcPts val="600"/>
              </a:spcBef>
              <a:defRPr sz="1800"/>
            </a:pPr>
            <a:r>
              <a:rPr sz="2800"/>
              <a:t>Danışan sıkça olmasa da yasaları ihlal edebilecek ve kendine zarar verebilecek birtakım amaçlar ifade edebilir. </a:t>
            </a:r>
          </a:p>
          <a:p>
            <a:pPr marL="742950" lvl="1" indent="-285750">
              <a:spcBef>
                <a:spcPts val="600"/>
              </a:spcBef>
              <a:defRPr sz="1800"/>
            </a:pPr>
            <a:r>
              <a:rPr sz="2800"/>
              <a:t>Danışanın bu tür amaçları karşısında terapist, yıkıcı amaçları yararlı amaçlara dönüştürebilir. Aşağıdaki örnek bunu göstermektedir.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68">
                                            <p:bg/>
                                          </p:spTgt>
                                        </p:tgtEl>
                                        <p:attrNameLst>
                                          <p:attrName>style.visibility</p:attrName>
                                        </p:attrNameLst>
                                      </p:cBhvr>
                                      <p:to>
                                        <p:strVal val="visible"/>
                                      </p:to>
                                    </p:set>
                                    <p:anim calcmode="lin" valueType="num">
                                      <p:cBhvr>
                                        <p:cTn id="7" dur="500" fill="hold"/>
                                        <p:tgtEl>
                                          <p:spTgt spid="368">
                                            <p:bg/>
                                          </p:spTgt>
                                        </p:tgtEl>
                                        <p:attrNameLst>
                                          <p:attrName>ppt_x</p:attrName>
                                        </p:attrNameLst>
                                      </p:cBhvr>
                                      <p:tavLst>
                                        <p:tav tm="0">
                                          <p:val>
                                            <p:strVal val="#ppt_x"/>
                                          </p:val>
                                        </p:tav>
                                        <p:tav tm="100000">
                                          <p:val>
                                            <p:strVal val="#ppt_x"/>
                                          </p:val>
                                        </p:tav>
                                      </p:tavLst>
                                    </p:anim>
                                    <p:anim calcmode="lin" valueType="num">
                                      <p:cBhvr>
                                        <p:cTn id="8" dur="500" fill="hold"/>
                                        <p:tgtEl>
                                          <p:spTgt spid="36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68">
                                            <p:txEl>
                                              <p:pRg st="0" end="0"/>
                                            </p:txEl>
                                          </p:spTgt>
                                        </p:tgtEl>
                                        <p:attrNameLst>
                                          <p:attrName>style.visibility</p:attrName>
                                        </p:attrNameLst>
                                      </p:cBhvr>
                                      <p:to>
                                        <p:strVal val="visible"/>
                                      </p:to>
                                    </p:set>
                                    <p:anim calcmode="lin" valueType="num">
                                      <p:cBhvr>
                                        <p:cTn id="11" dur="500" fill="hold"/>
                                        <p:tgtEl>
                                          <p:spTgt spid="36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68">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68">
                                            <p:txEl>
                                              <p:pRg st="1" end="1"/>
                                            </p:txEl>
                                          </p:spTgt>
                                        </p:tgtEl>
                                        <p:attrNameLst>
                                          <p:attrName>style.visibility</p:attrName>
                                        </p:attrNameLst>
                                      </p:cBhvr>
                                      <p:to>
                                        <p:strVal val="visible"/>
                                      </p:to>
                                    </p:set>
                                    <p:anim calcmode="lin" valueType="num">
                                      <p:cBhvr>
                                        <p:cTn id="15" dur="500" fill="hold"/>
                                        <p:tgtEl>
                                          <p:spTgt spid="368">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68">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368">
                                            <p:txEl>
                                              <p:pRg st="2" end="2"/>
                                            </p:txEl>
                                          </p:spTgt>
                                        </p:tgtEl>
                                        <p:attrNameLst>
                                          <p:attrName>style.visibility</p:attrName>
                                        </p:attrNameLst>
                                      </p:cBhvr>
                                      <p:to>
                                        <p:strVal val="visible"/>
                                      </p:to>
                                    </p:set>
                                    <p:anim calcmode="lin" valueType="num">
                                      <p:cBhvr>
                                        <p:cTn id="19" dur="500" fill="hold"/>
                                        <p:tgtEl>
                                          <p:spTgt spid="368">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6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 grpId="1" build="p" animBg="1" advAuto="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Shape 370"/>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71" name="Shape 371"/>
          <p:cNvSpPr>
            <a:spLocks noGrp="1"/>
          </p:cNvSpPr>
          <p:nvPr>
            <p:ph type="body" idx="1"/>
          </p:nvPr>
        </p:nvSpPr>
        <p:spPr>
          <a:xfrm>
            <a:off x="457200" y="1600199"/>
            <a:ext cx="8229600" cy="4525964"/>
          </a:xfrm>
          <a:prstGeom prst="rect">
            <a:avLst/>
          </a:prstGeom>
        </p:spPr>
        <p:txBody>
          <a:bodyPr/>
          <a:lstStyle/>
          <a:p>
            <a:pPr lvl="0">
              <a:lnSpc>
                <a:spcPct val="80000"/>
              </a:lnSpc>
              <a:spcBef>
                <a:spcPts val="500"/>
              </a:spcBef>
              <a:defRPr sz="1800"/>
            </a:pPr>
            <a:r>
              <a:rPr sz="2200" b="1" u="sng"/>
              <a:t>Örnek 1</a:t>
            </a:r>
            <a:endParaRPr sz="2200" u="sng"/>
          </a:p>
          <a:p>
            <a:pPr lvl="0">
              <a:lnSpc>
                <a:spcPct val="80000"/>
              </a:lnSpc>
              <a:spcBef>
                <a:spcPts val="500"/>
              </a:spcBef>
              <a:defRPr sz="1800"/>
            </a:pPr>
            <a:r>
              <a:rPr sz="2200" b="1"/>
              <a:t>Terapist:</a:t>
            </a:r>
            <a:r>
              <a:rPr sz="2200"/>
              <a:t> Amacın nedir?</a:t>
            </a:r>
          </a:p>
          <a:p>
            <a:pPr lvl="0">
              <a:lnSpc>
                <a:spcPct val="80000"/>
              </a:lnSpc>
              <a:spcBef>
                <a:spcPts val="500"/>
              </a:spcBef>
              <a:defRPr sz="1800"/>
            </a:pPr>
            <a:r>
              <a:rPr sz="2200" b="1"/>
              <a:t>Danışan:</a:t>
            </a:r>
            <a:r>
              <a:rPr sz="2200"/>
              <a:t> Artık okula gitmek istemiyorum</a:t>
            </a:r>
          </a:p>
          <a:p>
            <a:pPr lvl="0">
              <a:lnSpc>
                <a:spcPct val="80000"/>
              </a:lnSpc>
              <a:spcBef>
                <a:spcPts val="500"/>
              </a:spcBef>
              <a:defRPr sz="1800"/>
            </a:pPr>
            <a:r>
              <a:rPr sz="2200" b="1"/>
              <a:t>Terapist:</a:t>
            </a:r>
            <a:r>
              <a:rPr sz="2200"/>
              <a:t> Artık okula gitmek istememe sebebin nedir?</a:t>
            </a:r>
          </a:p>
          <a:p>
            <a:pPr lvl="0">
              <a:lnSpc>
                <a:spcPct val="80000"/>
              </a:lnSpc>
              <a:spcBef>
                <a:spcPts val="500"/>
              </a:spcBef>
              <a:defRPr sz="1800"/>
            </a:pPr>
            <a:r>
              <a:rPr sz="2200" b="1"/>
              <a:t>Danışan: </a:t>
            </a:r>
            <a:r>
              <a:rPr sz="2200"/>
              <a:t>Tüm derslerimde başarısızım ve sadece çabalamayı bırakmak istedim.</a:t>
            </a:r>
          </a:p>
          <a:p>
            <a:pPr lvl="0">
              <a:lnSpc>
                <a:spcPct val="80000"/>
              </a:lnSpc>
              <a:spcBef>
                <a:spcPts val="500"/>
              </a:spcBef>
              <a:defRPr sz="1800"/>
            </a:pPr>
            <a:r>
              <a:rPr sz="2200" b="1"/>
              <a:t>Terapist: </a:t>
            </a:r>
            <a:r>
              <a:rPr sz="2200"/>
              <a:t>Sonuçta, sen eğer çok sıkı çalışabilseydin ve okulda daha iyi yapabilseydin, daha fazla memnun olabileceğini söylüyorsun.</a:t>
            </a:r>
          </a:p>
          <a:p>
            <a:pPr lvl="0">
              <a:lnSpc>
                <a:spcPct val="80000"/>
              </a:lnSpc>
              <a:spcBef>
                <a:spcPts val="500"/>
              </a:spcBef>
              <a:defRPr sz="1800"/>
            </a:pPr>
            <a:r>
              <a:rPr sz="2200" b="1"/>
              <a:t>Danışan: </a:t>
            </a:r>
            <a:r>
              <a:rPr sz="2200"/>
              <a:t>Muhtemelen.</a:t>
            </a:r>
          </a:p>
          <a:p>
            <a:pPr lvl="0">
              <a:lnSpc>
                <a:spcPct val="80000"/>
              </a:lnSpc>
              <a:spcBef>
                <a:spcPts val="500"/>
              </a:spcBef>
              <a:defRPr sz="1800"/>
            </a:pPr>
            <a:r>
              <a:rPr sz="2200" b="1"/>
              <a:t>Terapist:</a:t>
            </a:r>
            <a:r>
              <a:rPr sz="2200"/>
              <a:t> Daha sıkı çalışmak ve daha iyi olmak senin için amaç olabilir miydi?</a:t>
            </a:r>
          </a:p>
          <a:p>
            <a:pPr lvl="0">
              <a:lnSpc>
                <a:spcPct val="80000"/>
              </a:lnSpc>
              <a:spcBef>
                <a:spcPts val="500"/>
              </a:spcBef>
              <a:defRPr sz="1800"/>
            </a:pPr>
            <a:r>
              <a:rPr sz="2200" b="1"/>
              <a:t>Danışan:</a:t>
            </a:r>
            <a:r>
              <a:rPr sz="2200"/>
              <a:t> Evet, İsterdim.</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71">
                                            <p:bg/>
                                          </p:spTgt>
                                        </p:tgtEl>
                                        <p:attrNameLst>
                                          <p:attrName>style.visibility</p:attrName>
                                        </p:attrNameLst>
                                      </p:cBhvr>
                                      <p:to>
                                        <p:strVal val="visible"/>
                                      </p:to>
                                    </p:set>
                                    <p:anim calcmode="lin" valueType="num">
                                      <p:cBhvr>
                                        <p:cTn id="7" dur="500" fill="hold"/>
                                        <p:tgtEl>
                                          <p:spTgt spid="371">
                                            <p:bg/>
                                          </p:spTgt>
                                        </p:tgtEl>
                                        <p:attrNameLst>
                                          <p:attrName>ppt_x</p:attrName>
                                        </p:attrNameLst>
                                      </p:cBhvr>
                                      <p:tavLst>
                                        <p:tav tm="0">
                                          <p:val>
                                            <p:strVal val="#ppt_x"/>
                                          </p:val>
                                        </p:tav>
                                        <p:tav tm="100000">
                                          <p:val>
                                            <p:strVal val="#ppt_x"/>
                                          </p:val>
                                        </p:tav>
                                      </p:tavLst>
                                    </p:anim>
                                    <p:anim calcmode="lin" valueType="num">
                                      <p:cBhvr>
                                        <p:cTn id="8" dur="500" fill="hold"/>
                                        <p:tgtEl>
                                          <p:spTgt spid="37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71">
                                            <p:txEl>
                                              <p:pRg st="0" end="0"/>
                                            </p:txEl>
                                          </p:spTgt>
                                        </p:tgtEl>
                                        <p:attrNameLst>
                                          <p:attrName>style.visibility</p:attrName>
                                        </p:attrNameLst>
                                      </p:cBhvr>
                                      <p:to>
                                        <p:strVal val="visible"/>
                                      </p:to>
                                    </p:set>
                                    <p:anim calcmode="lin" valueType="num">
                                      <p:cBhvr>
                                        <p:cTn id="11" dur="500" fill="hold"/>
                                        <p:tgtEl>
                                          <p:spTgt spid="37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71">
                                            <p:txEl>
                                              <p:pRg st="1" end="1"/>
                                            </p:txEl>
                                          </p:spTgt>
                                        </p:tgtEl>
                                        <p:attrNameLst>
                                          <p:attrName>style.visibility</p:attrName>
                                        </p:attrNameLst>
                                      </p:cBhvr>
                                      <p:to>
                                        <p:strVal val="visible"/>
                                      </p:to>
                                    </p:set>
                                    <p:anim calcmode="lin" valueType="num">
                                      <p:cBhvr>
                                        <p:cTn id="17" dur="500" fill="hold"/>
                                        <p:tgtEl>
                                          <p:spTgt spid="37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71">
                                            <p:txEl>
                                              <p:pRg st="2" end="2"/>
                                            </p:txEl>
                                          </p:spTgt>
                                        </p:tgtEl>
                                        <p:attrNameLst>
                                          <p:attrName>style.visibility</p:attrName>
                                        </p:attrNameLst>
                                      </p:cBhvr>
                                      <p:to>
                                        <p:strVal val="visible"/>
                                      </p:to>
                                    </p:set>
                                    <p:anim calcmode="lin" valueType="num">
                                      <p:cBhvr>
                                        <p:cTn id="23" dur="500" fill="hold"/>
                                        <p:tgtEl>
                                          <p:spTgt spid="371">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371">
                                            <p:txEl>
                                              <p:pRg st="3" end="3"/>
                                            </p:txEl>
                                          </p:spTgt>
                                        </p:tgtEl>
                                        <p:attrNameLst>
                                          <p:attrName>style.visibility</p:attrName>
                                        </p:attrNameLst>
                                      </p:cBhvr>
                                      <p:to>
                                        <p:strVal val="visible"/>
                                      </p:to>
                                    </p:set>
                                    <p:anim calcmode="lin" valueType="num">
                                      <p:cBhvr>
                                        <p:cTn id="29" dur="500" fill="hold"/>
                                        <p:tgtEl>
                                          <p:spTgt spid="37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371">
                                            <p:txEl>
                                              <p:pRg st="4" end="4"/>
                                            </p:txEl>
                                          </p:spTgt>
                                        </p:tgtEl>
                                        <p:attrNameLst>
                                          <p:attrName>style.visibility</p:attrName>
                                        </p:attrNameLst>
                                      </p:cBhvr>
                                      <p:to>
                                        <p:strVal val="visible"/>
                                      </p:to>
                                    </p:set>
                                    <p:anim calcmode="lin" valueType="num">
                                      <p:cBhvr>
                                        <p:cTn id="35" dur="500" fill="hold"/>
                                        <p:tgtEl>
                                          <p:spTgt spid="37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1" nodeType="clickEffect">
                                  <p:stCondLst>
                                    <p:cond delay="0"/>
                                  </p:stCondLst>
                                  <p:iterate>
                                    <p:tmAbs val="0"/>
                                  </p:iterate>
                                  <p:childTnLst>
                                    <p:set>
                                      <p:cBhvr>
                                        <p:cTn id="40" fill="hold"/>
                                        <p:tgtEl>
                                          <p:spTgt spid="371">
                                            <p:txEl>
                                              <p:pRg st="5" end="5"/>
                                            </p:txEl>
                                          </p:spTgt>
                                        </p:tgtEl>
                                        <p:attrNameLst>
                                          <p:attrName>style.visibility</p:attrName>
                                        </p:attrNameLst>
                                      </p:cBhvr>
                                      <p:to>
                                        <p:strVal val="visible"/>
                                      </p:to>
                                    </p:set>
                                    <p:anim calcmode="lin" valueType="num">
                                      <p:cBhvr>
                                        <p:cTn id="41" dur="500" fill="hold"/>
                                        <p:tgtEl>
                                          <p:spTgt spid="371">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3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1" nodeType="clickEffect">
                                  <p:stCondLst>
                                    <p:cond delay="0"/>
                                  </p:stCondLst>
                                  <p:iterate>
                                    <p:tmAbs val="0"/>
                                  </p:iterate>
                                  <p:childTnLst>
                                    <p:set>
                                      <p:cBhvr>
                                        <p:cTn id="46" fill="hold"/>
                                        <p:tgtEl>
                                          <p:spTgt spid="371">
                                            <p:txEl>
                                              <p:pRg st="6" end="6"/>
                                            </p:txEl>
                                          </p:spTgt>
                                        </p:tgtEl>
                                        <p:attrNameLst>
                                          <p:attrName>style.visibility</p:attrName>
                                        </p:attrNameLst>
                                      </p:cBhvr>
                                      <p:to>
                                        <p:strVal val="visible"/>
                                      </p:to>
                                    </p:set>
                                    <p:anim calcmode="lin" valueType="num">
                                      <p:cBhvr>
                                        <p:cTn id="47" dur="500" fill="hold"/>
                                        <p:tgtEl>
                                          <p:spTgt spid="371">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3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1" nodeType="clickEffect">
                                  <p:stCondLst>
                                    <p:cond delay="0"/>
                                  </p:stCondLst>
                                  <p:iterate>
                                    <p:tmAbs val="0"/>
                                  </p:iterate>
                                  <p:childTnLst>
                                    <p:set>
                                      <p:cBhvr>
                                        <p:cTn id="52" fill="hold"/>
                                        <p:tgtEl>
                                          <p:spTgt spid="371">
                                            <p:txEl>
                                              <p:pRg st="7" end="7"/>
                                            </p:txEl>
                                          </p:spTgt>
                                        </p:tgtEl>
                                        <p:attrNameLst>
                                          <p:attrName>style.visibility</p:attrName>
                                        </p:attrNameLst>
                                      </p:cBhvr>
                                      <p:to>
                                        <p:strVal val="visible"/>
                                      </p:to>
                                    </p:set>
                                    <p:anim calcmode="lin" valueType="num">
                                      <p:cBhvr>
                                        <p:cTn id="53" dur="500" fill="hold"/>
                                        <p:tgtEl>
                                          <p:spTgt spid="371">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37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1" nodeType="clickEffect">
                                  <p:stCondLst>
                                    <p:cond delay="0"/>
                                  </p:stCondLst>
                                  <p:iterate>
                                    <p:tmAbs val="0"/>
                                  </p:iterate>
                                  <p:childTnLst>
                                    <p:set>
                                      <p:cBhvr>
                                        <p:cTn id="58" fill="hold"/>
                                        <p:tgtEl>
                                          <p:spTgt spid="371">
                                            <p:txEl>
                                              <p:pRg st="8" end="8"/>
                                            </p:txEl>
                                          </p:spTgt>
                                        </p:tgtEl>
                                        <p:attrNameLst>
                                          <p:attrName>style.visibility</p:attrName>
                                        </p:attrNameLst>
                                      </p:cBhvr>
                                      <p:to>
                                        <p:strVal val="visible"/>
                                      </p:to>
                                    </p:set>
                                    <p:anim calcmode="lin" valueType="num">
                                      <p:cBhvr>
                                        <p:cTn id="59" dur="500" fill="hold"/>
                                        <p:tgtEl>
                                          <p:spTgt spid="371">
                                            <p:txEl>
                                              <p:pRg st="8" end="8"/>
                                            </p:txEl>
                                          </p:spTgt>
                                        </p:tgtEl>
                                        <p:attrNameLst>
                                          <p:attrName>ppt_x</p:attrName>
                                        </p:attrNameLst>
                                      </p:cBhvr>
                                      <p:tavLst>
                                        <p:tav tm="0">
                                          <p:val>
                                            <p:strVal val="#ppt_x"/>
                                          </p:val>
                                        </p:tav>
                                        <p:tav tm="100000">
                                          <p:val>
                                            <p:strVal val="#ppt_x"/>
                                          </p:val>
                                        </p:tav>
                                      </p:tavLst>
                                    </p:anim>
                                    <p:anim calcmode="lin" valueType="num">
                                      <p:cBhvr>
                                        <p:cTn id="60" dur="500" fill="hold"/>
                                        <p:tgtEl>
                                          <p:spTgt spid="37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1" grpId="1" build="p" animBg="1" advAuto="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Shape 373"/>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74" name="Shape 374"/>
          <p:cNvSpPr>
            <a:spLocks noGrp="1"/>
          </p:cNvSpPr>
          <p:nvPr>
            <p:ph type="body" idx="1"/>
          </p:nvPr>
        </p:nvSpPr>
        <p:spPr>
          <a:xfrm>
            <a:off x="457200" y="1600199"/>
            <a:ext cx="8229600" cy="4525964"/>
          </a:xfrm>
          <a:prstGeom prst="rect">
            <a:avLst/>
          </a:prstGeom>
        </p:spPr>
        <p:txBody>
          <a:bodyPr/>
          <a:lstStyle/>
          <a:p>
            <a:pPr lvl="0">
              <a:lnSpc>
                <a:spcPct val="90000"/>
              </a:lnSpc>
              <a:defRPr sz="1800"/>
            </a:pPr>
            <a:r>
              <a:rPr sz="3200" u="sng"/>
              <a:t>4. Bilinmeyen Amaçlar: </a:t>
            </a:r>
            <a:endParaRPr sz="3200" b="1"/>
          </a:p>
          <a:p>
            <a:pPr marL="742950" lvl="1" indent="-285750">
              <a:lnSpc>
                <a:spcPct val="90000"/>
              </a:lnSpc>
              <a:spcBef>
                <a:spcPts val="600"/>
              </a:spcBef>
              <a:defRPr sz="1800"/>
            </a:pPr>
            <a:r>
              <a:rPr sz="2800"/>
              <a:t>(Bilmiyorum, fikrim yok, bulamıyorum, umurumda değil, buna aklım ermez .... şeklindeki amaçlar).</a:t>
            </a:r>
            <a:r>
              <a:rPr sz="2800" b="1"/>
              <a:t>  </a:t>
            </a:r>
            <a:r>
              <a:rPr sz="2800"/>
              <a:t>Ziyaretçilere, danışma için amaçları sorulduğunda “Bilmiyorum” cevabı yaygın olanıdır. </a:t>
            </a:r>
          </a:p>
          <a:p>
            <a:pPr marL="742950" lvl="1" indent="-285750">
              <a:lnSpc>
                <a:spcPct val="90000"/>
              </a:lnSpc>
              <a:spcBef>
                <a:spcPts val="600"/>
              </a:spcBef>
              <a:defRPr sz="1800"/>
            </a:pPr>
            <a:r>
              <a:rPr sz="2800"/>
              <a:t>Bu cevap duyulduğunda, bir çok terapist takılır/şaşırır. Hipotetik “Eğer” sorularının kullanılması (Eğer kesinlikle bilseydin....) çoğu kez, danışanların amaçlarını oluşturmaya başlamalarına yardımcı olur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74">
                                            <p:bg/>
                                          </p:spTgt>
                                        </p:tgtEl>
                                        <p:attrNameLst>
                                          <p:attrName>style.visibility</p:attrName>
                                        </p:attrNameLst>
                                      </p:cBhvr>
                                      <p:to>
                                        <p:strVal val="visible"/>
                                      </p:to>
                                    </p:set>
                                    <p:anim calcmode="lin" valueType="num">
                                      <p:cBhvr>
                                        <p:cTn id="7" dur="500" fill="hold"/>
                                        <p:tgtEl>
                                          <p:spTgt spid="374">
                                            <p:bg/>
                                          </p:spTgt>
                                        </p:tgtEl>
                                        <p:attrNameLst>
                                          <p:attrName>ppt_x</p:attrName>
                                        </p:attrNameLst>
                                      </p:cBhvr>
                                      <p:tavLst>
                                        <p:tav tm="0">
                                          <p:val>
                                            <p:strVal val="#ppt_x"/>
                                          </p:val>
                                        </p:tav>
                                        <p:tav tm="100000">
                                          <p:val>
                                            <p:strVal val="#ppt_x"/>
                                          </p:val>
                                        </p:tav>
                                      </p:tavLst>
                                    </p:anim>
                                    <p:anim calcmode="lin" valueType="num">
                                      <p:cBhvr>
                                        <p:cTn id="8" dur="500" fill="hold"/>
                                        <p:tgtEl>
                                          <p:spTgt spid="37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74">
                                            <p:txEl>
                                              <p:pRg st="0" end="0"/>
                                            </p:txEl>
                                          </p:spTgt>
                                        </p:tgtEl>
                                        <p:attrNameLst>
                                          <p:attrName>style.visibility</p:attrName>
                                        </p:attrNameLst>
                                      </p:cBhvr>
                                      <p:to>
                                        <p:strVal val="visible"/>
                                      </p:to>
                                    </p:set>
                                    <p:anim calcmode="lin" valueType="num">
                                      <p:cBhvr>
                                        <p:cTn id="11" dur="500" fill="hold"/>
                                        <p:tgtEl>
                                          <p:spTgt spid="37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7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74">
                                            <p:txEl>
                                              <p:pRg st="1" end="1"/>
                                            </p:txEl>
                                          </p:spTgt>
                                        </p:tgtEl>
                                        <p:attrNameLst>
                                          <p:attrName>style.visibility</p:attrName>
                                        </p:attrNameLst>
                                      </p:cBhvr>
                                      <p:to>
                                        <p:strVal val="visible"/>
                                      </p:to>
                                    </p:set>
                                    <p:anim calcmode="lin" valueType="num">
                                      <p:cBhvr>
                                        <p:cTn id="15" dur="500" fill="hold"/>
                                        <p:tgtEl>
                                          <p:spTgt spid="37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74">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374">
                                            <p:txEl>
                                              <p:pRg st="2" end="2"/>
                                            </p:txEl>
                                          </p:spTgt>
                                        </p:tgtEl>
                                        <p:attrNameLst>
                                          <p:attrName>style.visibility</p:attrName>
                                        </p:attrNameLst>
                                      </p:cBhvr>
                                      <p:to>
                                        <p:strVal val="visible"/>
                                      </p:to>
                                    </p:set>
                                    <p:anim calcmode="lin" valueType="num">
                                      <p:cBhvr>
                                        <p:cTn id="19" dur="500" fill="hold"/>
                                        <p:tgtEl>
                                          <p:spTgt spid="374">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7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 grpId="1" build="p"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p:cNvSpPr>
          <p:nvPr>
            <p:ph type="title"/>
          </p:nvPr>
        </p:nvSpPr>
        <p:spPr>
          <a:xfrm>
            <a:off x="457200" y="274638"/>
            <a:ext cx="8229600" cy="1143000"/>
          </a:xfrm>
          <a:prstGeom prst="rect">
            <a:avLst/>
          </a:prstGeom>
        </p:spPr>
        <p:txBody>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80" name="Shape 80"/>
          <p:cNvSpPr>
            <a:spLocks noGrp="1"/>
          </p:cNvSpPr>
          <p:nvPr>
            <p:ph type="body" idx="1"/>
          </p:nvPr>
        </p:nvSpPr>
        <p:spPr>
          <a:xfrm>
            <a:off x="457200" y="1600199"/>
            <a:ext cx="8229600" cy="4525964"/>
          </a:xfrm>
          <a:prstGeom prst="rect">
            <a:avLst/>
          </a:prstGeom>
        </p:spPr>
        <p:txBody>
          <a:bodyPr/>
          <a:lstStyle/>
          <a:p>
            <a:pPr lvl="0">
              <a:defRPr sz="1800"/>
            </a:pPr>
            <a:r>
              <a:rPr sz="3200"/>
              <a:t>Danışan ve terapist mucize amacı konuştukça danışan kendisiyle ilgili farklı yönleri ve hikayeleri anlatmaya başlamaktadır. Berg ve Shazer problem etrafındaki bu konuşmaları (1993) ‘çözüm sohbeti’ olarak nitelendirmektedirler.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80">
                                            <p:bg/>
                                          </p:spTgt>
                                        </p:tgtEl>
                                        <p:attrNameLst>
                                          <p:attrName>style.visibility</p:attrName>
                                        </p:attrNameLst>
                                      </p:cBhvr>
                                      <p:to>
                                        <p:strVal val="visible"/>
                                      </p:to>
                                    </p:set>
                                    <p:anim calcmode="lin" valueType="num">
                                      <p:cBhvr>
                                        <p:cTn id="7" dur="500" fill="hold"/>
                                        <p:tgtEl>
                                          <p:spTgt spid="80">
                                            <p:bg/>
                                          </p:spTgt>
                                        </p:tgtEl>
                                        <p:attrNameLst>
                                          <p:attrName>ppt_x</p:attrName>
                                        </p:attrNameLst>
                                      </p:cBhvr>
                                      <p:tavLst>
                                        <p:tav tm="0">
                                          <p:val>
                                            <p:strVal val="#ppt_x"/>
                                          </p:val>
                                        </p:tav>
                                        <p:tav tm="100000">
                                          <p:val>
                                            <p:strVal val="#ppt_x"/>
                                          </p:val>
                                        </p:tav>
                                      </p:tavLst>
                                    </p:anim>
                                    <p:anim calcmode="lin" valueType="num">
                                      <p:cBhvr>
                                        <p:cTn id="8" dur="500" fill="hold"/>
                                        <p:tgtEl>
                                          <p:spTgt spid="8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80">
                                            <p:txEl>
                                              <p:pRg st="0" end="0"/>
                                            </p:txEl>
                                          </p:spTgt>
                                        </p:tgtEl>
                                        <p:attrNameLst>
                                          <p:attrName>style.visibility</p:attrName>
                                        </p:attrNameLst>
                                      </p:cBhvr>
                                      <p:to>
                                        <p:strVal val="visible"/>
                                      </p:to>
                                    </p:set>
                                    <p:anim calcmode="lin" valueType="num">
                                      <p:cBhvr>
                                        <p:cTn id="11" dur="5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1" build="p" animBg="1" advAuto="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Shape 376"/>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77" name="Shape 377"/>
          <p:cNvSpPr>
            <a:spLocks noGrp="1"/>
          </p:cNvSpPr>
          <p:nvPr>
            <p:ph type="body" idx="1"/>
          </p:nvPr>
        </p:nvSpPr>
        <p:spPr>
          <a:xfrm>
            <a:off x="457200" y="1600199"/>
            <a:ext cx="8229600" cy="4525964"/>
          </a:xfrm>
          <a:prstGeom prst="rect">
            <a:avLst/>
          </a:prstGeom>
        </p:spPr>
        <p:txBody>
          <a:bodyPr/>
          <a:lstStyle>
            <a:lvl1pPr>
              <a:defRPr b="1"/>
            </a:lvl1pPr>
            <a:lvl2pPr marL="742950" indent="-285750">
              <a:spcBef>
                <a:spcPts val="600"/>
              </a:spcBef>
              <a:defRPr sz="2800"/>
            </a:lvl2pPr>
          </a:lstStyle>
          <a:p>
            <a:pPr lvl="0">
              <a:defRPr sz="1800" b="0"/>
            </a:pPr>
            <a:r>
              <a:rPr sz="3200" b="1"/>
              <a:t>B) MUCİZE SORUSU</a:t>
            </a:r>
          </a:p>
          <a:p>
            <a:pPr lvl="1">
              <a:defRPr sz="1800"/>
            </a:pPr>
            <a:r>
              <a:rPr sz="2800"/>
              <a:t>Bu soru 1990 yılında DeShazer tarafından bir danışanın iyi tanımlanmış, gerçekçi ve ulaşılabilir amaç formüle edememesi sonucunda, de Shazer’in düş kırıklığına uğraması ile keşfedilmiştir. O zamandan beri çözüm odaklı kısa terapilerde, önemli bir araç olarak kullanılmaktadır.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77">
                                            <p:bg/>
                                          </p:spTgt>
                                        </p:tgtEl>
                                        <p:attrNameLst>
                                          <p:attrName>style.visibility</p:attrName>
                                        </p:attrNameLst>
                                      </p:cBhvr>
                                      <p:to>
                                        <p:strVal val="visible"/>
                                      </p:to>
                                    </p:set>
                                    <p:anim calcmode="lin" valueType="num">
                                      <p:cBhvr>
                                        <p:cTn id="7" dur="500" fill="hold"/>
                                        <p:tgtEl>
                                          <p:spTgt spid="377">
                                            <p:bg/>
                                          </p:spTgt>
                                        </p:tgtEl>
                                        <p:attrNameLst>
                                          <p:attrName>ppt_x</p:attrName>
                                        </p:attrNameLst>
                                      </p:cBhvr>
                                      <p:tavLst>
                                        <p:tav tm="0">
                                          <p:val>
                                            <p:strVal val="#ppt_x"/>
                                          </p:val>
                                        </p:tav>
                                        <p:tav tm="100000">
                                          <p:val>
                                            <p:strVal val="#ppt_x"/>
                                          </p:val>
                                        </p:tav>
                                      </p:tavLst>
                                    </p:anim>
                                    <p:anim calcmode="lin" valueType="num">
                                      <p:cBhvr>
                                        <p:cTn id="8" dur="500" fill="hold"/>
                                        <p:tgtEl>
                                          <p:spTgt spid="37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77">
                                            <p:txEl>
                                              <p:pRg st="0" end="0"/>
                                            </p:txEl>
                                          </p:spTgt>
                                        </p:tgtEl>
                                        <p:attrNameLst>
                                          <p:attrName>style.visibility</p:attrName>
                                        </p:attrNameLst>
                                      </p:cBhvr>
                                      <p:to>
                                        <p:strVal val="visible"/>
                                      </p:to>
                                    </p:set>
                                    <p:anim calcmode="lin" valueType="num">
                                      <p:cBhvr>
                                        <p:cTn id="11" dur="500" fill="hold"/>
                                        <p:tgtEl>
                                          <p:spTgt spid="37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7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77">
                                            <p:txEl>
                                              <p:pRg st="1" end="1"/>
                                            </p:txEl>
                                          </p:spTgt>
                                        </p:tgtEl>
                                        <p:attrNameLst>
                                          <p:attrName>style.visibility</p:attrName>
                                        </p:attrNameLst>
                                      </p:cBhvr>
                                      <p:to>
                                        <p:strVal val="visible"/>
                                      </p:to>
                                    </p:set>
                                    <p:anim calcmode="lin" valueType="num">
                                      <p:cBhvr>
                                        <p:cTn id="15" dur="500" fill="hold"/>
                                        <p:tgtEl>
                                          <p:spTgt spid="37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7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 grpId="1" build="p" animBg="1" advAuto="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Shape 379"/>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80" name="Shape 380"/>
          <p:cNvSpPr>
            <a:spLocks noGrp="1"/>
          </p:cNvSpPr>
          <p:nvPr>
            <p:ph type="body" idx="1"/>
          </p:nvPr>
        </p:nvSpPr>
        <p:spPr>
          <a:xfrm>
            <a:off x="457200" y="1600199"/>
            <a:ext cx="8229600" cy="4525964"/>
          </a:xfrm>
          <a:prstGeom prst="rect">
            <a:avLst/>
          </a:prstGeom>
        </p:spPr>
        <p:txBody>
          <a:bodyPr/>
          <a:lstStyle>
            <a:lvl1pPr>
              <a:defRPr b="1"/>
            </a:lvl1pPr>
            <a:lvl2pPr marL="742950" indent="-285750">
              <a:spcBef>
                <a:spcPts val="600"/>
              </a:spcBef>
              <a:defRPr sz="2800"/>
            </a:lvl2pPr>
          </a:lstStyle>
          <a:p>
            <a:pPr lvl="0">
              <a:defRPr sz="1800" b="0"/>
            </a:pPr>
            <a:r>
              <a:rPr sz="3200" b="1"/>
              <a:t>C) BAŞKA NE....... SORULARI (What Else Questions) </a:t>
            </a:r>
          </a:p>
          <a:p>
            <a:pPr lvl="1">
              <a:defRPr sz="1800"/>
            </a:pPr>
            <a:r>
              <a:rPr sz="2800"/>
              <a:t>“Mucize olduktan sonra, başka ne farklı olacak” tarzındaki sorular bu kısımda sorulur (Sklare, 1997:30).  “Bu mucize sonrası öğretmenin, arkadaşın, annen veya baban farklı olarak ne yaptığının farkına varabilirlerdi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80">
                                            <p:bg/>
                                          </p:spTgt>
                                        </p:tgtEl>
                                        <p:attrNameLst>
                                          <p:attrName>style.visibility</p:attrName>
                                        </p:attrNameLst>
                                      </p:cBhvr>
                                      <p:to>
                                        <p:strVal val="visible"/>
                                      </p:to>
                                    </p:set>
                                    <p:anim calcmode="lin" valueType="num">
                                      <p:cBhvr>
                                        <p:cTn id="7" dur="500" fill="hold"/>
                                        <p:tgtEl>
                                          <p:spTgt spid="380">
                                            <p:bg/>
                                          </p:spTgt>
                                        </p:tgtEl>
                                        <p:attrNameLst>
                                          <p:attrName>ppt_x</p:attrName>
                                        </p:attrNameLst>
                                      </p:cBhvr>
                                      <p:tavLst>
                                        <p:tav tm="0">
                                          <p:val>
                                            <p:strVal val="#ppt_x"/>
                                          </p:val>
                                        </p:tav>
                                        <p:tav tm="100000">
                                          <p:val>
                                            <p:strVal val="#ppt_x"/>
                                          </p:val>
                                        </p:tav>
                                      </p:tavLst>
                                    </p:anim>
                                    <p:anim calcmode="lin" valueType="num">
                                      <p:cBhvr>
                                        <p:cTn id="8" dur="500" fill="hold"/>
                                        <p:tgtEl>
                                          <p:spTgt spid="38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80">
                                            <p:txEl>
                                              <p:pRg st="0" end="0"/>
                                            </p:txEl>
                                          </p:spTgt>
                                        </p:tgtEl>
                                        <p:attrNameLst>
                                          <p:attrName>style.visibility</p:attrName>
                                        </p:attrNameLst>
                                      </p:cBhvr>
                                      <p:to>
                                        <p:strVal val="visible"/>
                                      </p:to>
                                    </p:set>
                                    <p:anim calcmode="lin" valueType="num">
                                      <p:cBhvr>
                                        <p:cTn id="11" dur="500" fill="hold"/>
                                        <p:tgtEl>
                                          <p:spTgt spid="38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8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80">
                                            <p:txEl>
                                              <p:pRg st="1" end="1"/>
                                            </p:txEl>
                                          </p:spTgt>
                                        </p:tgtEl>
                                        <p:attrNameLst>
                                          <p:attrName>style.visibility</p:attrName>
                                        </p:attrNameLst>
                                      </p:cBhvr>
                                      <p:to>
                                        <p:strVal val="visible"/>
                                      </p:to>
                                    </p:set>
                                    <p:anim calcmode="lin" valueType="num">
                                      <p:cBhvr>
                                        <p:cTn id="15" dur="500" fill="hold"/>
                                        <p:tgtEl>
                                          <p:spTgt spid="380">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8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 grpId="1" build="p" animBg="1" advAuto="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Shape 382"/>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BİRİNCİ TERAPİ SEANSI</a:t>
            </a:r>
          </a:p>
        </p:txBody>
      </p:sp>
      <p:sp>
        <p:nvSpPr>
          <p:cNvPr id="383" name="Shape 383"/>
          <p:cNvSpPr>
            <a:spLocks noGrp="1"/>
          </p:cNvSpPr>
          <p:nvPr>
            <p:ph type="body" idx="1"/>
          </p:nvPr>
        </p:nvSpPr>
        <p:spPr>
          <a:xfrm>
            <a:off x="457200" y="1600199"/>
            <a:ext cx="8229600" cy="4525964"/>
          </a:xfrm>
          <a:prstGeom prst="rect">
            <a:avLst/>
          </a:prstGeom>
        </p:spPr>
        <p:txBody>
          <a:bodyPr/>
          <a:lstStyle/>
          <a:p>
            <a:pPr lvl="0">
              <a:defRPr sz="1800"/>
            </a:pPr>
            <a:r>
              <a:rPr sz="3200" b="1"/>
              <a:t>D) İYİ FORMÜLE EDİLMİŞ/YAPILANDIRILMIŞ AMAÇLARIN KURULMASI</a:t>
            </a:r>
            <a:r>
              <a:rPr sz="3200"/>
              <a:t> </a:t>
            </a:r>
            <a:endParaRPr sz="3200" b="1"/>
          </a:p>
          <a:p>
            <a:pPr marL="742950" lvl="1" indent="-285750">
              <a:spcBef>
                <a:spcPts val="600"/>
              </a:spcBef>
              <a:defRPr sz="1800"/>
            </a:pPr>
            <a:r>
              <a:rPr sz="2800"/>
              <a:t>Mucize sorusunu takiben, amaçlar bir şeylerin varlığı veya bir şeylerin başlaması olarak ifade edilmelidir. İyi yapılandırılmış amaçlar, somut, davranışsal olarak tanımlanır. “Ne” ile başlayan soruların kullanılması, pozitif amaç davranışlarını betimleyen cevapları ortaya çıkarır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83">
                                            <p:bg/>
                                          </p:spTgt>
                                        </p:tgtEl>
                                        <p:attrNameLst>
                                          <p:attrName>style.visibility</p:attrName>
                                        </p:attrNameLst>
                                      </p:cBhvr>
                                      <p:to>
                                        <p:strVal val="visible"/>
                                      </p:to>
                                    </p:set>
                                    <p:anim calcmode="lin" valueType="num">
                                      <p:cBhvr>
                                        <p:cTn id="7" dur="500" fill="hold"/>
                                        <p:tgtEl>
                                          <p:spTgt spid="383">
                                            <p:bg/>
                                          </p:spTgt>
                                        </p:tgtEl>
                                        <p:attrNameLst>
                                          <p:attrName>ppt_x</p:attrName>
                                        </p:attrNameLst>
                                      </p:cBhvr>
                                      <p:tavLst>
                                        <p:tav tm="0">
                                          <p:val>
                                            <p:strVal val="#ppt_x"/>
                                          </p:val>
                                        </p:tav>
                                        <p:tav tm="100000">
                                          <p:val>
                                            <p:strVal val="#ppt_x"/>
                                          </p:val>
                                        </p:tav>
                                      </p:tavLst>
                                    </p:anim>
                                    <p:anim calcmode="lin" valueType="num">
                                      <p:cBhvr>
                                        <p:cTn id="8" dur="500" fill="hold"/>
                                        <p:tgtEl>
                                          <p:spTgt spid="38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83">
                                            <p:txEl>
                                              <p:pRg st="0" end="0"/>
                                            </p:txEl>
                                          </p:spTgt>
                                        </p:tgtEl>
                                        <p:attrNameLst>
                                          <p:attrName>style.visibility</p:attrName>
                                        </p:attrNameLst>
                                      </p:cBhvr>
                                      <p:to>
                                        <p:strVal val="visible"/>
                                      </p:to>
                                    </p:set>
                                    <p:anim calcmode="lin" valueType="num">
                                      <p:cBhvr>
                                        <p:cTn id="11" dur="500" fill="hold"/>
                                        <p:tgtEl>
                                          <p:spTgt spid="38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8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83">
                                            <p:txEl>
                                              <p:pRg st="1" end="1"/>
                                            </p:txEl>
                                          </p:spTgt>
                                        </p:tgtEl>
                                        <p:attrNameLst>
                                          <p:attrName>style.visibility</p:attrName>
                                        </p:attrNameLst>
                                      </p:cBhvr>
                                      <p:to>
                                        <p:strVal val="visible"/>
                                      </p:to>
                                    </p:set>
                                    <p:anim calcmode="lin" valueType="num">
                                      <p:cBhvr>
                                        <p:cTn id="15" dur="500" fill="hold"/>
                                        <p:tgtEl>
                                          <p:spTgt spid="38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8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1" build="p" animBg="1" advAuto="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Shape 385"/>
          <p:cNvSpPr>
            <a:spLocks noGrp="1"/>
          </p:cNvSpPr>
          <p:nvPr>
            <p:ph type="title"/>
          </p:nvPr>
        </p:nvSpPr>
        <p:spPr>
          <a:xfrm>
            <a:off x="457200" y="274638"/>
            <a:ext cx="8229600" cy="1143000"/>
          </a:xfrm>
          <a:prstGeom prst="rect">
            <a:avLst/>
          </a:prstGeom>
        </p:spPr>
        <p:txBody>
          <a:bodyPr/>
          <a:lstStyle>
            <a:lvl1pPr defTabSz="676655">
              <a:defRPr sz="2886" b="1"/>
            </a:lvl1pPr>
          </a:lstStyle>
          <a:p>
            <a:pPr lvl="0">
              <a:defRPr sz="1800" b="0"/>
            </a:pPr>
            <a:r>
              <a:rPr sz="2886" b="1"/>
              <a:t>İKİNCİ VE DİĞER TERAPİ SEANSLARI (İKİNCİ VE DİĞER TERAPİ SEANSLARINDA AMAÇ BELİRLEME)</a:t>
            </a:r>
          </a:p>
        </p:txBody>
      </p:sp>
      <p:sp>
        <p:nvSpPr>
          <p:cNvPr id="386" name="Shape 386"/>
          <p:cNvSpPr>
            <a:spLocks noGrp="1"/>
          </p:cNvSpPr>
          <p:nvPr>
            <p:ph type="body" idx="1"/>
          </p:nvPr>
        </p:nvSpPr>
        <p:spPr>
          <a:xfrm>
            <a:off x="457200" y="1600199"/>
            <a:ext cx="8229600" cy="4525964"/>
          </a:xfrm>
          <a:prstGeom prst="rect">
            <a:avLst/>
          </a:prstGeom>
        </p:spPr>
        <p:txBody>
          <a:bodyPr/>
          <a:lstStyle/>
          <a:p>
            <a:pPr lvl="0">
              <a:defRPr sz="1800"/>
            </a:pPr>
            <a:r>
              <a:rPr sz="3200"/>
              <a:t>İlk terapi seansının formüle edilmesiyle süreç ilerlemeye başlar, danışandaki olumlu gelişmelerin somutlaştırılması ve başarılmak istenen hedeflerin neresinde olunduğunun ortaya çıkarılması için dereceleme sorusu kullanılır. Soru şöyle ifade edilebilir: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86">
                                            <p:bg/>
                                          </p:spTgt>
                                        </p:tgtEl>
                                        <p:attrNameLst>
                                          <p:attrName>style.visibility</p:attrName>
                                        </p:attrNameLst>
                                      </p:cBhvr>
                                      <p:to>
                                        <p:strVal val="visible"/>
                                      </p:to>
                                    </p:set>
                                    <p:anim calcmode="lin" valueType="num">
                                      <p:cBhvr>
                                        <p:cTn id="7" dur="500" fill="hold"/>
                                        <p:tgtEl>
                                          <p:spTgt spid="386">
                                            <p:bg/>
                                          </p:spTgt>
                                        </p:tgtEl>
                                        <p:attrNameLst>
                                          <p:attrName>ppt_x</p:attrName>
                                        </p:attrNameLst>
                                      </p:cBhvr>
                                      <p:tavLst>
                                        <p:tav tm="0">
                                          <p:val>
                                            <p:strVal val="#ppt_x"/>
                                          </p:val>
                                        </p:tav>
                                        <p:tav tm="100000">
                                          <p:val>
                                            <p:strVal val="#ppt_x"/>
                                          </p:val>
                                        </p:tav>
                                      </p:tavLst>
                                    </p:anim>
                                    <p:anim calcmode="lin" valueType="num">
                                      <p:cBhvr>
                                        <p:cTn id="8" dur="500" fill="hold"/>
                                        <p:tgtEl>
                                          <p:spTgt spid="38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86">
                                            <p:txEl>
                                              <p:pRg st="0" end="0"/>
                                            </p:txEl>
                                          </p:spTgt>
                                        </p:tgtEl>
                                        <p:attrNameLst>
                                          <p:attrName>style.visibility</p:attrName>
                                        </p:attrNameLst>
                                      </p:cBhvr>
                                      <p:to>
                                        <p:strVal val="visible"/>
                                      </p:to>
                                    </p:set>
                                    <p:anim calcmode="lin" valueType="num">
                                      <p:cBhvr>
                                        <p:cTn id="11" dur="500" fill="hold"/>
                                        <p:tgtEl>
                                          <p:spTgt spid="38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8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 grpId="1" build="p" animBg="1" advAuto="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 name="Shape 388"/>
          <p:cNvSpPr>
            <a:spLocks noGrp="1"/>
          </p:cNvSpPr>
          <p:nvPr>
            <p:ph type="title"/>
          </p:nvPr>
        </p:nvSpPr>
        <p:spPr>
          <a:xfrm>
            <a:off x="457200" y="274638"/>
            <a:ext cx="8229600" cy="1143000"/>
          </a:xfrm>
          <a:prstGeom prst="rect">
            <a:avLst/>
          </a:prstGeom>
        </p:spPr>
        <p:txBody>
          <a:bodyPr/>
          <a:lstStyle>
            <a:lvl1pPr defTabSz="676655">
              <a:defRPr sz="2886" b="1"/>
            </a:lvl1pPr>
          </a:lstStyle>
          <a:p>
            <a:pPr lvl="0">
              <a:defRPr sz="1800" b="0"/>
            </a:pPr>
            <a:r>
              <a:rPr sz="2886" b="1"/>
              <a:t>İKİNCİ VE DİĞER TERAPİ SEANSLARI (İKİNCİ VE DİĞER TERAPİ SEANSLARINDA AMAÇ BELİRLEME)</a:t>
            </a:r>
          </a:p>
        </p:txBody>
      </p:sp>
      <p:sp>
        <p:nvSpPr>
          <p:cNvPr id="389" name="Shape 389"/>
          <p:cNvSpPr>
            <a:spLocks noGrp="1"/>
          </p:cNvSpPr>
          <p:nvPr>
            <p:ph type="body" idx="1"/>
          </p:nvPr>
        </p:nvSpPr>
        <p:spPr>
          <a:xfrm>
            <a:off x="457200" y="1600199"/>
            <a:ext cx="8229600" cy="4525964"/>
          </a:xfrm>
          <a:prstGeom prst="rect">
            <a:avLst/>
          </a:prstGeom>
        </p:spPr>
        <p:txBody>
          <a:bodyPr/>
          <a:lstStyle/>
          <a:p>
            <a:pPr marL="318897" lvl="0" indent="-318897" defTabSz="850391">
              <a:lnSpc>
                <a:spcPct val="90000"/>
              </a:lnSpc>
              <a:spcBef>
                <a:spcPts val="600"/>
              </a:spcBef>
              <a:buClr>
                <a:srgbClr val="C00000"/>
              </a:buClr>
              <a:defRPr sz="1800"/>
            </a:pPr>
            <a:r>
              <a:rPr sz="2697" b="1" i="1">
                <a:solidFill>
                  <a:srgbClr val="C00000"/>
                </a:solidFill>
              </a:rPr>
              <a:t>Bir doğru üzerinde 0’den 10’a kadar sayılar var 0, birlikte çalışmaya başladığımızda bulunduğun yer, 10 ise problemin çözümü anlamında, bugün bu doğru üzerinde kendini nerede görüyorsun?</a:t>
            </a:r>
            <a:endParaRPr sz="2697" b="1">
              <a:solidFill>
                <a:srgbClr val="C00000"/>
              </a:solidFill>
            </a:endParaRPr>
          </a:p>
          <a:p>
            <a:pPr marL="318897" lvl="0" indent="-318897" defTabSz="850391">
              <a:lnSpc>
                <a:spcPct val="90000"/>
              </a:lnSpc>
              <a:spcBef>
                <a:spcPts val="600"/>
              </a:spcBef>
              <a:buClr>
                <a:srgbClr val="C00000"/>
              </a:buClr>
              <a:defRPr sz="1800"/>
            </a:pPr>
            <a:r>
              <a:rPr sz="2697" b="1" i="1">
                <a:solidFill>
                  <a:srgbClr val="C00000"/>
                </a:solidFill>
              </a:rPr>
              <a:t>Tamam, kendini 5’de görüyorsun. Yaşamında 5’de olduğunu söyleyen neler oluyor?</a:t>
            </a:r>
            <a:endParaRPr sz="2697" b="1">
              <a:solidFill>
                <a:srgbClr val="C00000"/>
              </a:solidFill>
            </a:endParaRPr>
          </a:p>
          <a:p>
            <a:pPr marL="318897" lvl="0" indent="-318897" defTabSz="850391">
              <a:lnSpc>
                <a:spcPct val="90000"/>
              </a:lnSpc>
              <a:spcBef>
                <a:spcPts val="600"/>
              </a:spcBef>
              <a:buClr>
                <a:srgbClr val="C00000"/>
              </a:buClr>
              <a:defRPr sz="1800"/>
            </a:pPr>
            <a:r>
              <a:rPr sz="2697" b="1" i="1">
                <a:solidFill>
                  <a:srgbClr val="C00000"/>
                </a:solidFill>
              </a:rPr>
              <a:t>Bu doğru üzerinde, bir parça çok az yukarı çıkarsan, (örneğin 5’den 6’ya), yaşamında 6’da olduğunu gösteren, farklı ne olacak? Daha başka? 7’ye ilerlediğin zaman, ne farklı olacak?</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89">
                                            <p:bg/>
                                          </p:spTgt>
                                        </p:tgtEl>
                                        <p:attrNameLst>
                                          <p:attrName>style.visibility</p:attrName>
                                        </p:attrNameLst>
                                      </p:cBhvr>
                                      <p:to>
                                        <p:strVal val="visible"/>
                                      </p:to>
                                    </p:set>
                                    <p:anim calcmode="lin" valueType="num">
                                      <p:cBhvr>
                                        <p:cTn id="7" dur="500" fill="hold"/>
                                        <p:tgtEl>
                                          <p:spTgt spid="389">
                                            <p:bg/>
                                          </p:spTgt>
                                        </p:tgtEl>
                                        <p:attrNameLst>
                                          <p:attrName>ppt_x</p:attrName>
                                        </p:attrNameLst>
                                      </p:cBhvr>
                                      <p:tavLst>
                                        <p:tav tm="0">
                                          <p:val>
                                            <p:strVal val="#ppt_x"/>
                                          </p:val>
                                        </p:tav>
                                        <p:tav tm="100000">
                                          <p:val>
                                            <p:strVal val="#ppt_x"/>
                                          </p:val>
                                        </p:tav>
                                      </p:tavLst>
                                    </p:anim>
                                    <p:anim calcmode="lin" valueType="num">
                                      <p:cBhvr>
                                        <p:cTn id="8" dur="500" fill="hold"/>
                                        <p:tgtEl>
                                          <p:spTgt spid="38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89">
                                            <p:txEl>
                                              <p:pRg st="0" end="0"/>
                                            </p:txEl>
                                          </p:spTgt>
                                        </p:tgtEl>
                                        <p:attrNameLst>
                                          <p:attrName>style.visibility</p:attrName>
                                        </p:attrNameLst>
                                      </p:cBhvr>
                                      <p:to>
                                        <p:strVal val="visible"/>
                                      </p:to>
                                    </p:set>
                                    <p:anim calcmode="lin" valueType="num">
                                      <p:cBhvr>
                                        <p:cTn id="11" dur="500" fill="hold"/>
                                        <p:tgtEl>
                                          <p:spTgt spid="38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8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89">
                                            <p:txEl>
                                              <p:pRg st="1" end="1"/>
                                            </p:txEl>
                                          </p:spTgt>
                                        </p:tgtEl>
                                        <p:attrNameLst>
                                          <p:attrName>style.visibility</p:attrName>
                                        </p:attrNameLst>
                                      </p:cBhvr>
                                      <p:to>
                                        <p:strVal val="visible"/>
                                      </p:to>
                                    </p:set>
                                    <p:anim calcmode="lin" valueType="num">
                                      <p:cBhvr>
                                        <p:cTn id="17" dur="500" fill="hold"/>
                                        <p:tgtEl>
                                          <p:spTgt spid="38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8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89">
                                            <p:txEl>
                                              <p:pRg st="2" end="2"/>
                                            </p:txEl>
                                          </p:spTgt>
                                        </p:tgtEl>
                                        <p:attrNameLst>
                                          <p:attrName>style.visibility</p:attrName>
                                        </p:attrNameLst>
                                      </p:cBhvr>
                                      <p:to>
                                        <p:strVal val="visible"/>
                                      </p:to>
                                    </p:set>
                                    <p:anim calcmode="lin" valueType="num">
                                      <p:cBhvr>
                                        <p:cTn id="23" dur="500" fill="hold"/>
                                        <p:tgtEl>
                                          <p:spTgt spid="389">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8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 grpId="1" build="p" animBg="1" advAuto="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 name="Shape 391"/>
          <p:cNvSpPr>
            <a:spLocks noGrp="1"/>
          </p:cNvSpPr>
          <p:nvPr>
            <p:ph type="title"/>
          </p:nvPr>
        </p:nvSpPr>
        <p:spPr>
          <a:xfrm>
            <a:off x="457200" y="274638"/>
            <a:ext cx="8229600" cy="1143000"/>
          </a:xfrm>
          <a:prstGeom prst="rect">
            <a:avLst/>
          </a:prstGeom>
        </p:spPr>
        <p:txBody>
          <a:bodyPr/>
          <a:lstStyle>
            <a:lvl1pPr defTabSz="676655">
              <a:defRPr sz="2886" b="1"/>
            </a:lvl1pPr>
          </a:lstStyle>
          <a:p>
            <a:pPr lvl="0">
              <a:defRPr sz="1800" b="0"/>
            </a:pPr>
            <a:r>
              <a:rPr sz="2886" b="1"/>
              <a:t>İKİNCİ VE DİĞER TERAPİ SEANSLARI (İKİNCİ VE DİĞER TERAPİ SEANSLARINDA AMAÇ BELİRLEME)</a:t>
            </a:r>
          </a:p>
        </p:txBody>
      </p:sp>
      <p:sp>
        <p:nvSpPr>
          <p:cNvPr id="392" name="Shape 392"/>
          <p:cNvSpPr>
            <a:spLocks noGrp="1"/>
          </p:cNvSpPr>
          <p:nvPr>
            <p:ph type="body" idx="1"/>
          </p:nvPr>
        </p:nvSpPr>
        <p:spPr>
          <a:xfrm>
            <a:off x="457200" y="1600199"/>
            <a:ext cx="8229600" cy="4525964"/>
          </a:xfrm>
          <a:prstGeom prst="rect">
            <a:avLst/>
          </a:prstGeom>
        </p:spPr>
        <p:txBody>
          <a:bodyPr/>
          <a:lstStyle/>
          <a:p>
            <a:pPr lvl="0">
              <a:defRPr sz="1800"/>
            </a:pPr>
            <a:r>
              <a:rPr sz="3200"/>
              <a:t>Daha sonra, mucize sorunun sorulması, örneğin danışan için önemli kişiler açısından detaylandırılması ve güçlendirilmesi yer almaktadır. Örneğin, </a:t>
            </a:r>
          </a:p>
          <a:p>
            <a:pPr lvl="0">
              <a:defRPr sz="1800"/>
            </a:pPr>
            <a:r>
              <a:rPr sz="3200" i="1"/>
              <a:t>6’ya ilerlediğin zaman, annen, baban, öğretmenin, onlara artık daha iyi yaptığını söyletecek, neye dikkat edecekler, neyi fark edecekler?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92">
                                            <p:bg/>
                                          </p:spTgt>
                                        </p:tgtEl>
                                        <p:attrNameLst>
                                          <p:attrName>style.visibility</p:attrName>
                                        </p:attrNameLst>
                                      </p:cBhvr>
                                      <p:to>
                                        <p:strVal val="visible"/>
                                      </p:to>
                                    </p:set>
                                    <p:anim calcmode="lin" valueType="num">
                                      <p:cBhvr>
                                        <p:cTn id="7" dur="500" fill="hold"/>
                                        <p:tgtEl>
                                          <p:spTgt spid="392">
                                            <p:bg/>
                                          </p:spTgt>
                                        </p:tgtEl>
                                        <p:attrNameLst>
                                          <p:attrName>ppt_x</p:attrName>
                                        </p:attrNameLst>
                                      </p:cBhvr>
                                      <p:tavLst>
                                        <p:tav tm="0">
                                          <p:val>
                                            <p:strVal val="#ppt_x"/>
                                          </p:val>
                                        </p:tav>
                                        <p:tav tm="100000">
                                          <p:val>
                                            <p:strVal val="#ppt_x"/>
                                          </p:val>
                                        </p:tav>
                                      </p:tavLst>
                                    </p:anim>
                                    <p:anim calcmode="lin" valueType="num">
                                      <p:cBhvr>
                                        <p:cTn id="8" dur="500" fill="hold"/>
                                        <p:tgtEl>
                                          <p:spTgt spid="39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92">
                                            <p:txEl>
                                              <p:pRg st="0" end="0"/>
                                            </p:txEl>
                                          </p:spTgt>
                                        </p:tgtEl>
                                        <p:attrNameLst>
                                          <p:attrName>style.visibility</p:attrName>
                                        </p:attrNameLst>
                                      </p:cBhvr>
                                      <p:to>
                                        <p:strVal val="visible"/>
                                      </p:to>
                                    </p:set>
                                    <p:anim calcmode="lin" valueType="num">
                                      <p:cBhvr>
                                        <p:cTn id="11" dur="500" fill="hold"/>
                                        <p:tgtEl>
                                          <p:spTgt spid="39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9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92">
                                            <p:txEl>
                                              <p:pRg st="1" end="1"/>
                                            </p:txEl>
                                          </p:spTgt>
                                        </p:tgtEl>
                                        <p:attrNameLst>
                                          <p:attrName>style.visibility</p:attrName>
                                        </p:attrNameLst>
                                      </p:cBhvr>
                                      <p:to>
                                        <p:strVal val="visible"/>
                                      </p:to>
                                    </p:set>
                                    <p:anim calcmode="lin" valueType="num">
                                      <p:cBhvr>
                                        <p:cTn id="17" dur="500" fill="hold"/>
                                        <p:tgtEl>
                                          <p:spTgt spid="39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9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 grpId="1" build="p" animBg="1" advAuto="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Shape 394"/>
          <p:cNvSpPr>
            <a:spLocks noGrp="1"/>
          </p:cNvSpPr>
          <p:nvPr>
            <p:ph type="title"/>
          </p:nvPr>
        </p:nvSpPr>
        <p:spPr>
          <a:xfrm>
            <a:off x="457200" y="274638"/>
            <a:ext cx="8229600" cy="1143000"/>
          </a:xfrm>
          <a:prstGeom prst="rect">
            <a:avLst/>
          </a:prstGeom>
        </p:spPr>
        <p:txBody>
          <a:bodyPr/>
          <a:lstStyle>
            <a:lvl1pPr defTabSz="676655">
              <a:defRPr sz="2886" b="1"/>
            </a:lvl1pPr>
          </a:lstStyle>
          <a:p>
            <a:pPr lvl="0">
              <a:defRPr sz="1800" b="0"/>
            </a:pPr>
            <a:r>
              <a:rPr sz="2886" b="1"/>
              <a:t>İKİNCİ VE DİĞER TERAPİ SEANSLARI (İKİNCİ VE DİĞER TERAPİ SEANSLARINDA AMAÇ BELİRLEME)</a:t>
            </a:r>
          </a:p>
        </p:txBody>
      </p:sp>
      <p:sp>
        <p:nvSpPr>
          <p:cNvPr id="395" name="Shape 395"/>
          <p:cNvSpPr>
            <a:spLocks noGrp="1"/>
          </p:cNvSpPr>
          <p:nvPr>
            <p:ph type="body" idx="1"/>
          </p:nvPr>
        </p:nvSpPr>
        <p:spPr>
          <a:xfrm>
            <a:off x="457200" y="1600199"/>
            <a:ext cx="8229600" cy="4525964"/>
          </a:xfrm>
          <a:prstGeom prst="rect">
            <a:avLst/>
          </a:prstGeom>
        </p:spPr>
        <p:txBody>
          <a:bodyPr/>
          <a:lstStyle/>
          <a:p>
            <a:pPr lvl="0">
              <a:defRPr sz="1800"/>
            </a:pPr>
            <a:r>
              <a:rPr sz="3200" b="1"/>
              <a:t>Mesaj:</a:t>
            </a:r>
            <a:r>
              <a:rPr sz="3200"/>
              <a:t> Bu süreçteki adımlar, istisnaların veya başarı örneklerinin keşfedilmesini kapsamaktadır. Bu istisna ve başarıların nasıl ortaya çıktığının ifade edilmesi, sürecin değerlendirilmesinde dereceleme ölçeğinin kullanılmasını ve bir ev ödevini içeren mesajın oluşturulmasını gerektirmektedir.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95">
                                            <p:bg/>
                                          </p:spTgt>
                                        </p:tgtEl>
                                        <p:attrNameLst>
                                          <p:attrName>style.visibility</p:attrName>
                                        </p:attrNameLst>
                                      </p:cBhvr>
                                      <p:to>
                                        <p:strVal val="visible"/>
                                      </p:to>
                                    </p:set>
                                    <p:anim calcmode="lin" valueType="num">
                                      <p:cBhvr>
                                        <p:cTn id="7" dur="500" fill="hold"/>
                                        <p:tgtEl>
                                          <p:spTgt spid="395">
                                            <p:bg/>
                                          </p:spTgt>
                                        </p:tgtEl>
                                        <p:attrNameLst>
                                          <p:attrName>ppt_x</p:attrName>
                                        </p:attrNameLst>
                                      </p:cBhvr>
                                      <p:tavLst>
                                        <p:tav tm="0">
                                          <p:val>
                                            <p:strVal val="#ppt_x"/>
                                          </p:val>
                                        </p:tav>
                                        <p:tav tm="100000">
                                          <p:val>
                                            <p:strVal val="#ppt_x"/>
                                          </p:val>
                                        </p:tav>
                                      </p:tavLst>
                                    </p:anim>
                                    <p:anim calcmode="lin" valueType="num">
                                      <p:cBhvr>
                                        <p:cTn id="8" dur="500" fill="hold"/>
                                        <p:tgtEl>
                                          <p:spTgt spid="39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95">
                                            <p:txEl>
                                              <p:pRg st="0" end="0"/>
                                            </p:txEl>
                                          </p:spTgt>
                                        </p:tgtEl>
                                        <p:attrNameLst>
                                          <p:attrName>style.visibility</p:attrName>
                                        </p:attrNameLst>
                                      </p:cBhvr>
                                      <p:to>
                                        <p:strVal val="visible"/>
                                      </p:to>
                                    </p:set>
                                    <p:anim calcmode="lin" valueType="num">
                                      <p:cBhvr>
                                        <p:cTn id="11" dur="500" fill="hold"/>
                                        <p:tgtEl>
                                          <p:spTgt spid="39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9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 grpId="1" build="p" animBg="1" advAuto="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Shape 397"/>
          <p:cNvSpPr>
            <a:spLocks noGrp="1"/>
          </p:cNvSpPr>
          <p:nvPr>
            <p:ph type="title"/>
          </p:nvPr>
        </p:nvSpPr>
        <p:spPr>
          <a:xfrm>
            <a:off x="457200" y="274638"/>
            <a:ext cx="8229600" cy="1143000"/>
          </a:xfrm>
          <a:prstGeom prst="rect">
            <a:avLst/>
          </a:prstGeom>
        </p:spPr>
        <p:txBody>
          <a:bodyPr/>
          <a:lstStyle>
            <a:lvl1pPr defTabSz="676655">
              <a:defRPr sz="2886" b="1"/>
            </a:lvl1pPr>
          </a:lstStyle>
          <a:p>
            <a:pPr lvl="0">
              <a:defRPr sz="1800" b="0"/>
            </a:pPr>
            <a:r>
              <a:rPr sz="2886" b="1"/>
              <a:t>İKİNCİ VE DİĞER TERAPİ SEANSLARI (İKİNCİ VE DİĞER TERAPİ SEANSLARINDA AMAÇ BELİRLEME)</a:t>
            </a:r>
          </a:p>
        </p:txBody>
      </p:sp>
      <p:sp>
        <p:nvSpPr>
          <p:cNvPr id="398" name="Shape 398"/>
          <p:cNvSpPr>
            <a:spLocks noGrp="1"/>
          </p:cNvSpPr>
          <p:nvPr>
            <p:ph type="body" idx="1"/>
          </p:nvPr>
        </p:nvSpPr>
        <p:spPr>
          <a:xfrm>
            <a:off x="457200" y="1600199"/>
            <a:ext cx="8229600" cy="4525964"/>
          </a:xfrm>
          <a:prstGeom prst="rect">
            <a:avLst/>
          </a:prstGeom>
        </p:spPr>
        <p:txBody>
          <a:bodyPr/>
          <a:lstStyle/>
          <a:p>
            <a:pPr lvl="0">
              <a:defRPr sz="1800"/>
            </a:pPr>
            <a:endParaRPr sz="3200"/>
          </a:p>
          <a:p>
            <a:pPr lvl="0">
              <a:defRPr sz="1800"/>
            </a:pPr>
            <a:r>
              <a:rPr sz="3200"/>
              <a:t>Burada danışanların başarılarını destekleyici ve cesaretlendirici övgü için, Sklare’nin “amigo efekti” (cheerleading-havaya sokmak) olarak adlandırdığı tekniğe örnek verilecek olursak;</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98">
                                            <p:txEl>
                                              <p:pRg st="1" end="1"/>
                                            </p:txEl>
                                          </p:spTgt>
                                        </p:tgtEl>
                                        <p:attrNameLst>
                                          <p:attrName>style.visibility</p:attrName>
                                        </p:attrNameLst>
                                      </p:cBhvr>
                                      <p:to>
                                        <p:strVal val="visible"/>
                                      </p:to>
                                    </p:set>
                                    <p:anim calcmode="lin" valueType="num">
                                      <p:cBhvr>
                                        <p:cTn id="7" dur="500" fill="hold"/>
                                        <p:tgtEl>
                                          <p:spTgt spid="398">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39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 grpId="1" build="p" animBg="1" advAuto="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Shape 400"/>
          <p:cNvSpPr>
            <a:spLocks noGrp="1"/>
          </p:cNvSpPr>
          <p:nvPr>
            <p:ph type="title"/>
          </p:nvPr>
        </p:nvSpPr>
        <p:spPr>
          <a:xfrm>
            <a:off x="457200" y="274638"/>
            <a:ext cx="8229600" cy="1143000"/>
          </a:xfrm>
          <a:prstGeom prst="rect">
            <a:avLst/>
          </a:prstGeom>
        </p:spPr>
        <p:txBody>
          <a:bodyPr/>
          <a:lstStyle>
            <a:lvl1pPr defTabSz="676655">
              <a:defRPr sz="2886" b="1"/>
            </a:lvl1pPr>
          </a:lstStyle>
          <a:p>
            <a:pPr lvl="0">
              <a:defRPr sz="1800" b="0"/>
            </a:pPr>
            <a:r>
              <a:rPr sz="2886" b="1"/>
              <a:t>İKİNCİ VE DİĞER TERAPİ SEANSLARI (İKİNCİ VE DİĞER TERAPİ SEANSLARINDA AMAÇ BELİRLEME)</a:t>
            </a:r>
          </a:p>
        </p:txBody>
      </p:sp>
      <p:sp>
        <p:nvSpPr>
          <p:cNvPr id="401" name="Shape 401"/>
          <p:cNvSpPr>
            <a:spLocks noGrp="1"/>
          </p:cNvSpPr>
          <p:nvPr>
            <p:ph type="body" idx="1"/>
          </p:nvPr>
        </p:nvSpPr>
        <p:spPr>
          <a:xfrm>
            <a:off x="457200" y="1600199"/>
            <a:ext cx="8229600" cy="4525964"/>
          </a:xfrm>
          <a:prstGeom prst="rect">
            <a:avLst/>
          </a:prstGeom>
        </p:spPr>
        <p:txBody>
          <a:bodyPr/>
          <a:lstStyle/>
          <a:p>
            <a:pPr lvl="0">
              <a:defRPr sz="1800"/>
            </a:pPr>
            <a:r>
              <a:rPr sz="3200" i="1"/>
              <a:t>“Bunu yapmayı nerede öğrendin?”</a:t>
            </a:r>
          </a:p>
          <a:p>
            <a:pPr lvl="0">
              <a:defRPr sz="1800"/>
            </a:pPr>
            <a:r>
              <a:rPr sz="3200" i="1"/>
              <a:t>“Yalnızca 11 yaşında olduğunu söyledin mi? Fakat sen 14 yaşındaki gibi düşünüyorsun”</a:t>
            </a:r>
          </a:p>
          <a:p>
            <a:pPr lvl="0">
              <a:defRPr sz="1800"/>
            </a:pPr>
            <a:r>
              <a:rPr sz="3200" i="1"/>
              <a:t>“Bu şartlar altında sakin kalman inanılmaz, birçok insan kontrolünü kaybedebilirdi fakat sen kaybetmedin”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01">
                                            <p:bg/>
                                          </p:spTgt>
                                        </p:tgtEl>
                                        <p:attrNameLst>
                                          <p:attrName>style.visibility</p:attrName>
                                        </p:attrNameLst>
                                      </p:cBhvr>
                                      <p:to>
                                        <p:strVal val="visible"/>
                                      </p:to>
                                    </p:set>
                                    <p:anim calcmode="lin" valueType="num">
                                      <p:cBhvr>
                                        <p:cTn id="7" dur="500" fill="hold"/>
                                        <p:tgtEl>
                                          <p:spTgt spid="401">
                                            <p:bg/>
                                          </p:spTgt>
                                        </p:tgtEl>
                                        <p:attrNameLst>
                                          <p:attrName>ppt_x</p:attrName>
                                        </p:attrNameLst>
                                      </p:cBhvr>
                                      <p:tavLst>
                                        <p:tav tm="0">
                                          <p:val>
                                            <p:strVal val="#ppt_x"/>
                                          </p:val>
                                        </p:tav>
                                        <p:tav tm="100000">
                                          <p:val>
                                            <p:strVal val="#ppt_x"/>
                                          </p:val>
                                        </p:tav>
                                      </p:tavLst>
                                    </p:anim>
                                    <p:anim calcmode="lin" valueType="num">
                                      <p:cBhvr>
                                        <p:cTn id="8" dur="500" fill="hold"/>
                                        <p:tgtEl>
                                          <p:spTgt spid="40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01">
                                            <p:txEl>
                                              <p:pRg st="0" end="0"/>
                                            </p:txEl>
                                          </p:spTgt>
                                        </p:tgtEl>
                                        <p:attrNameLst>
                                          <p:attrName>style.visibility</p:attrName>
                                        </p:attrNameLst>
                                      </p:cBhvr>
                                      <p:to>
                                        <p:strVal val="visible"/>
                                      </p:to>
                                    </p:set>
                                    <p:anim calcmode="lin" valueType="num">
                                      <p:cBhvr>
                                        <p:cTn id="11" dur="500" fill="hold"/>
                                        <p:tgtEl>
                                          <p:spTgt spid="40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01">
                                            <p:txEl>
                                              <p:pRg st="1" end="1"/>
                                            </p:txEl>
                                          </p:spTgt>
                                        </p:tgtEl>
                                        <p:attrNameLst>
                                          <p:attrName>style.visibility</p:attrName>
                                        </p:attrNameLst>
                                      </p:cBhvr>
                                      <p:to>
                                        <p:strVal val="visible"/>
                                      </p:to>
                                    </p:set>
                                    <p:anim calcmode="lin" valueType="num">
                                      <p:cBhvr>
                                        <p:cTn id="17" dur="500" fill="hold"/>
                                        <p:tgtEl>
                                          <p:spTgt spid="40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401">
                                            <p:txEl>
                                              <p:pRg st="2" end="2"/>
                                            </p:txEl>
                                          </p:spTgt>
                                        </p:tgtEl>
                                        <p:attrNameLst>
                                          <p:attrName>style.visibility</p:attrName>
                                        </p:attrNameLst>
                                      </p:cBhvr>
                                      <p:to>
                                        <p:strVal val="visible"/>
                                      </p:to>
                                    </p:set>
                                    <p:anim calcmode="lin" valueType="num">
                                      <p:cBhvr>
                                        <p:cTn id="23" dur="500" fill="hold"/>
                                        <p:tgtEl>
                                          <p:spTgt spid="401">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40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 grpId="1" build="p" animBg="1" advAuto="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Shape 403"/>
          <p:cNvSpPr>
            <a:spLocks noGrp="1"/>
          </p:cNvSpPr>
          <p:nvPr>
            <p:ph type="title"/>
          </p:nvPr>
        </p:nvSpPr>
        <p:spPr>
          <a:xfrm>
            <a:off x="457200" y="274638"/>
            <a:ext cx="8229600" cy="1143000"/>
          </a:xfrm>
          <a:prstGeom prst="rect">
            <a:avLst/>
          </a:prstGeom>
        </p:spPr>
        <p:txBody>
          <a:bodyPr/>
          <a:lstStyle>
            <a:lvl1pPr defTabSz="676655">
              <a:defRPr sz="2886" b="1"/>
            </a:lvl1pPr>
          </a:lstStyle>
          <a:p>
            <a:pPr lvl="0">
              <a:defRPr sz="1800" b="0"/>
            </a:pPr>
            <a:r>
              <a:rPr sz="2886" b="1"/>
              <a:t>İKİNCİ VE DİĞER TERAPİ SEANSLARI (İKİNCİ VE DİĞER TERAPİ SEANSLARINDA AMAÇ BELİRLEME)</a:t>
            </a:r>
          </a:p>
        </p:txBody>
      </p:sp>
      <p:sp>
        <p:nvSpPr>
          <p:cNvPr id="404" name="Shape 404"/>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i="1"/>
              <a:t>“</a:t>
            </a:r>
            <a:r>
              <a:rPr sz="2900"/>
              <a:t>İltifatlar, tüm danışanlara süreç boyunca, her bir somut başarıya istinaden terapist tarafından kullanılır.</a:t>
            </a:r>
          </a:p>
          <a:p>
            <a:pPr lvl="0">
              <a:lnSpc>
                <a:spcPct val="90000"/>
              </a:lnSpc>
              <a:spcBef>
                <a:spcPts val="600"/>
              </a:spcBef>
              <a:defRPr sz="1800"/>
            </a:pPr>
            <a:r>
              <a:rPr sz="2900" b="1"/>
              <a:t>Terapi seansı sonunda terapist, danışanları için mesaj hazırlar. Bu mesaj 3 kısımdan oluşmaktadır:</a:t>
            </a:r>
            <a:endParaRPr sz="2900"/>
          </a:p>
          <a:p>
            <a:pPr lvl="0">
              <a:lnSpc>
                <a:spcPct val="90000"/>
              </a:lnSpc>
              <a:spcBef>
                <a:spcPts val="600"/>
              </a:spcBef>
              <a:defRPr sz="1800"/>
            </a:pPr>
            <a:r>
              <a:rPr sz="2900"/>
              <a:t>İltifatlar</a:t>
            </a:r>
          </a:p>
          <a:p>
            <a:pPr lvl="0">
              <a:lnSpc>
                <a:spcPct val="90000"/>
              </a:lnSpc>
              <a:spcBef>
                <a:spcPts val="600"/>
              </a:spcBef>
              <a:defRPr sz="1800"/>
            </a:pPr>
            <a:r>
              <a:rPr sz="2900"/>
              <a:t>İfadelerin birleştirilmesi</a:t>
            </a:r>
          </a:p>
          <a:p>
            <a:pPr lvl="0">
              <a:lnSpc>
                <a:spcPct val="90000"/>
              </a:lnSpc>
              <a:spcBef>
                <a:spcPts val="600"/>
              </a:spcBef>
              <a:defRPr sz="1800"/>
            </a:pPr>
            <a:r>
              <a:rPr sz="2900"/>
              <a:t>Görevler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04">
                                            <p:bg/>
                                          </p:spTgt>
                                        </p:tgtEl>
                                        <p:attrNameLst>
                                          <p:attrName>style.visibility</p:attrName>
                                        </p:attrNameLst>
                                      </p:cBhvr>
                                      <p:to>
                                        <p:strVal val="visible"/>
                                      </p:to>
                                    </p:set>
                                    <p:anim calcmode="lin" valueType="num">
                                      <p:cBhvr>
                                        <p:cTn id="7" dur="500" fill="hold"/>
                                        <p:tgtEl>
                                          <p:spTgt spid="404">
                                            <p:bg/>
                                          </p:spTgt>
                                        </p:tgtEl>
                                        <p:attrNameLst>
                                          <p:attrName>ppt_x</p:attrName>
                                        </p:attrNameLst>
                                      </p:cBhvr>
                                      <p:tavLst>
                                        <p:tav tm="0">
                                          <p:val>
                                            <p:strVal val="#ppt_x"/>
                                          </p:val>
                                        </p:tav>
                                        <p:tav tm="100000">
                                          <p:val>
                                            <p:strVal val="#ppt_x"/>
                                          </p:val>
                                        </p:tav>
                                      </p:tavLst>
                                    </p:anim>
                                    <p:anim calcmode="lin" valueType="num">
                                      <p:cBhvr>
                                        <p:cTn id="8" dur="500" fill="hold"/>
                                        <p:tgtEl>
                                          <p:spTgt spid="40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04">
                                            <p:txEl>
                                              <p:pRg st="0" end="0"/>
                                            </p:txEl>
                                          </p:spTgt>
                                        </p:tgtEl>
                                        <p:attrNameLst>
                                          <p:attrName>style.visibility</p:attrName>
                                        </p:attrNameLst>
                                      </p:cBhvr>
                                      <p:to>
                                        <p:strVal val="visible"/>
                                      </p:to>
                                    </p:set>
                                    <p:anim calcmode="lin" valueType="num">
                                      <p:cBhvr>
                                        <p:cTn id="11" dur="500" fill="hold"/>
                                        <p:tgtEl>
                                          <p:spTgt spid="40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0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04">
                                            <p:txEl>
                                              <p:pRg st="1" end="1"/>
                                            </p:txEl>
                                          </p:spTgt>
                                        </p:tgtEl>
                                        <p:attrNameLst>
                                          <p:attrName>style.visibility</p:attrName>
                                        </p:attrNameLst>
                                      </p:cBhvr>
                                      <p:to>
                                        <p:strVal val="visible"/>
                                      </p:to>
                                    </p:set>
                                    <p:anim calcmode="lin" valueType="num">
                                      <p:cBhvr>
                                        <p:cTn id="17" dur="500" fill="hold"/>
                                        <p:tgtEl>
                                          <p:spTgt spid="40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0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404">
                                            <p:txEl>
                                              <p:pRg st="2" end="2"/>
                                            </p:txEl>
                                          </p:spTgt>
                                        </p:tgtEl>
                                        <p:attrNameLst>
                                          <p:attrName>style.visibility</p:attrName>
                                        </p:attrNameLst>
                                      </p:cBhvr>
                                      <p:to>
                                        <p:strVal val="visible"/>
                                      </p:to>
                                    </p:set>
                                    <p:anim calcmode="lin" valueType="num">
                                      <p:cBhvr>
                                        <p:cTn id="23" dur="500" fill="hold"/>
                                        <p:tgtEl>
                                          <p:spTgt spid="404">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40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404">
                                            <p:txEl>
                                              <p:pRg st="3" end="3"/>
                                            </p:txEl>
                                          </p:spTgt>
                                        </p:tgtEl>
                                        <p:attrNameLst>
                                          <p:attrName>style.visibility</p:attrName>
                                        </p:attrNameLst>
                                      </p:cBhvr>
                                      <p:to>
                                        <p:strVal val="visible"/>
                                      </p:to>
                                    </p:set>
                                    <p:anim calcmode="lin" valueType="num">
                                      <p:cBhvr>
                                        <p:cTn id="29" dur="500" fill="hold"/>
                                        <p:tgtEl>
                                          <p:spTgt spid="404">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40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404">
                                            <p:txEl>
                                              <p:pRg st="4" end="4"/>
                                            </p:txEl>
                                          </p:spTgt>
                                        </p:tgtEl>
                                        <p:attrNameLst>
                                          <p:attrName>style.visibility</p:attrName>
                                        </p:attrNameLst>
                                      </p:cBhvr>
                                      <p:to>
                                        <p:strVal val="visible"/>
                                      </p:to>
                                    </p:set>
                                    <p:anim calcmode="lin" valueType="num">
                                      <p:cBhvr>
                                        <p:cTn id="35" dur="500" fill="hold"/>
                                        <p:tgtEl>
                                          <p:spTgt spid="404">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0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 grpId="1" build="p"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457200" y="274638"/>
            <a:ext cx="8229600" cy="1143000"/>
          </a:xfrm>
          <a:prstGeom prst="rect">
            <a:avLst/>
          </a:prstGeom>
        </p:spPr>
        <p:txBody>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83" name="Shape 83"/>
          <p:cNvSpPr>
            <a:spLocks noGrp="1"/>
          </p:cNvSpPr>
          <p:nvPr>
            <p:ph type="body" idx="1"/>
          </p:nvPr>
        </p:nvSpPr>
        <p:spPr>
          <a:xfrm>
            <a:off x="457200" y="1600199"/>
            <a:ext cx="8229600" cy="4525964"/>
          </a:xfrm>
          <a:prstGeom prst="rect">
            <a:avLst/>
          </a:prstGeom>
        </p:spPr>
        <p:txBody>
          <a:bodyPr/>
          <a:lstStyle/>
          <a:p>
            <a:pPr lvl="0">
              <a:defRPr sz="1800"/>
            </a:pPr>
            <a:r>
              <a:rPr sz="3200"/>
              <a:t>Mucize soru, danışanı problem sunmadan kendi geleceği ile ilgili bir bakış açısı yaratmaya yönlendirmektedir ve danışana hayatının farklı olabileceği ile ilgili umut vermektedir.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83">
                                            <p:bg/>
                                          </p:spTgt>
                                        </p:tgtEl>
                                        <p:attrNameLst>
                                          <p:attrName>style.visibility</p:attrName>
                                        </p:attrNameLst>
                                      </p:cBhvr>
                                      <p:to>
                                        <p:strVal val="visible"/>
                                      </p:to>
                                    </p:set>
                                    <p:anim calcmode="lin" valueType="num">
                                      <p:cBhvr>
                                        <p:cTn id="7" dur="500" fill="hold"/>
                                        <p:tgtEl>
                                          <p:spTgt spid="83">
                                            <p:bg/>
                                          </p:spTgt>
                                        </p:tgtEl>
                                        <p:attrNameLst>
                                          <p:attrName>ppt_x</p:attrName>
                                        </p:attrNameLst>
                                      </p:cBhvr>
                                      <p:tavLst>
                                        <p:tav tm="0">
                                          <p:val>
                                            <p:strVal val="#ppt_x"/>
                                          </p:val>
                                        </p:tav>
                                        <p:tav tm="100000">
                                          <p:val>
                                            <p:strVal val="#ppt_x"/>
                                          </p:val>
                                        </p:tav>
                                      </p:tavLst>
                                    </p:anim>
                                    <p:anim calcmode="lin" valueType="num">
                                      <p:cBhvr>
                                        <p:cTn id="8" dur="500" fill="hold"/>
                                        <p:tgtEl>
                                          <p:spTgt spid="8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83">
                                            <p:txEl>
                                              <p:pRg st="0" end="0"/>
                                            </p:txEl>
                                          </p:spTgt>
                                        </p:tgtEl>
                                        <p:attrNameLst>
                                          <p:attrName>style.visibility</p:attrName>
                                        </p:attrNameLst>
                                      </p:cBhvr>
                                      <p:to>
                                        <p:strVal val="visible"/>
                                      </p:to>
                                    </p:set>
                                    <p:anim calcmode="lin" valueType="num">
                                      <p:cBhvr>
                                        <p:cTn id="11" dur="500" fill="hold"/>
                                        <p:tgtEl>
                                          <p:spTgt spid="8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1" build="p" animBg="1" advAuto="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 name="Shape 406"/>
          <p:cNvSpPr>
            <a:spLocks noGrp="1"/>
          </p:cNvSpPr>
          <p:nvPr>
            <p:ph type="title"/>
          </p:nvPr>
        </p:nvSpPr>
        <p:spPr>
          <a:xfrm>
            <a:off x="457200" y="274638"/>
            <a:ext cx="8229600" cy="1143000"/>
          </a:xfrm>
          <a:prstGeom prst="rect">
            <a:avLst/>
          </a:prstGeom>
        </p:spPr>
        <p:txBody>
          <a:bodyPr/>
          <a:lstStyle/>
          <a:p>
            <a:pPr lvl="0" defTabSz="749808">
              <a:defRPr sz="1800"/>
            </a:pPr>
            <a:r>
              <a:rPr sz="3198" b="1"/>
              <a:t>TERAPİSTİN DANIŞANLARA DÖNÜT VERMESİ</a:t>
            </a:r>
            <a:br>
              <a:rPr sz="3198" b="1"/>
            </a:br>
            <a:endParaRPr sz="3198" b="1"/>
          </a:p>
        </p:txBody>
      </p:sp>
      <p:sp>
        <p:nvSpPr>
          <p:cNvPr id="407" name="Shape 407"/>
          <p:cNvSpPr>
            <a:spLocks noGrp="1"/>
          </p:cNvSpPr>
          <p:nvPr>
            <p:ph type="body" idx="1"/>
          </p:nvPr>
        </p:nvSpPr>
        <p:spPr>
          <a:xfrm>
            <a:off x="457200" y="1600199"/>
            <a:ext cx="8229600" cy="4525964"/>
          </a:xfrm>
          <a:prstGeom prst="rect">
            <a:avLst/>
          </a:prstGeom>
        </p:spPr>
        <p:txBody>
          <a:bodyPr/>
          <a:lstStyle/>
          <a:p>
            <a:pPr lvl="0">
              <a:defRPr sz="1800"/>
            </a:pPr>
            <a:r>
              <a:rPr sz="3200"/>
              <a:t>Çözüm odaklı uygulayıcılar genellikle her terapinin sonuna doğru, danışanlarına özet bir mesaj hazırlayabilmek için 5 ya da 10 dakika ara verirler. Bu arada terapistler danışanlara verecekleri dönütü formüle ederler. </a:t>
            </a:r>
          </a:p>
          <a:p>
            <a:pPr lvl="0">
              <a:defRPr sz="1800"/>
            </a:pPr>
            <a:r>
              <a:rPr sz="3200"/>
              <a:t>De Jong ve Berg (2002), özet dönütün yapısını üç temel parçaya ayırır;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07">
                                            <p:bg/>
                                          </p:spTgt>
                                        </p:tgtEl>
                                        <p:attrNameLst>
                                          <p:attrName>style.visibility</p:attrName>
                                        </p:attrNameLst>
                                      </p:cBhvr>
                                      <p:to>
                                        <p:strVal val="visible"/>
                                      </p:to>
                                    </p:set>
                                    <p:anim calcmode="lin" valueType="num">
                                      <p:cBhvr>
                                        <p:cTn id="7" dur="500" fill="hold"/>
                                        <p:tgtEl>
                                          <p:spTgt spid="407">
                                            <p:bg/>
                                          </p:spTgt>
                                        </p:tgtEl>
                                        <p:attrNameLst>
                                          <p:attrName>ppt_x</p:attrName>
                                        </p:attrNameLst>
                                      </p:cBhvr>
                                      <p:tavLst>
                                        <p:tav tm="0">
                                          <p:val>
                                            <p:strVal val="#ppt_x"/>
                                          </p:val>
                                        </p:tav>
                                        <p:tav tm="100000">
                                          <p:val>
                                            <p:strVal val="#ppt_x"/>
                                          </p:val>
                                        </p:tav>
                                      </p:tavLst>
                                    </p:anim>
                                    <p:anim calcmode="lin" valueType="num">
                                      <p:cBhvr>
                                        <p:cTn id="8" dur="500" fill="hold"/>
                                        <p:tgtEl>
                                          <p:spTgt spid="40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07">
                                            <p:txEl>
                                              <p:pRg st="0" end="0"/>
                                            </p:txEl>
                                          </p:spTgt>
                                        </p:tgtEl>
                                        <p:attrNameLst>
                                          <p:attrName>style.visibility</p:attrName>
                                        </p:attrNameLst>
                                      </p:cBhvr>
                                      <p:to>
                                        <p:strVal val="visible"/>
                                      </p:to>
                                    </p:set>
                                    <p:anim calcmode="lin" valueType="num">
                                      <p:cBhvr>
                                        <p:cTn id="11" dur="500" fill="hold"/>
                                        <p:tgtEl>
                                          <p:spTgt spid="40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07">
                                            <p:txEl>
                                              <p:pRg st="1" end="1"/>
                                            </p:txEl>
                                          </p:spTgt>
                                        </p:tgtEl>
                                        <p:attrNameLst>
                                          <p:attrName>style.visibility</p:attrName>
                                        </p:attrNameLst>
                                      </p:cBhvr>
                                      <p:to>
                                        <p:strVal val="visible"/>
                                      </p:to>
                                    </p:set>
                                    <p:anim calcmode="lin" valueType="num">
                                      <p:cBhvr>
                                        <p:cTn id="17" dur="500" fill="hold"/>
                                        <p:tgtEl>
                                          <p:spTgt spid="40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 grpId="1" build="p" animBg="1" advAuto="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Shape 409"/>
          <p:cNvSpPr>
            <a:spLocks noGrp="1"/>
          </p:cNvSpPr>
          <p:nvPr>
            <p:ph type="title"/>
          </p:nvPr>
        </p:nvSpPr>
        <p:spPr>
          <a:xfrm>
            <a:off x="457200" y="274638"/>
            <a:ext cx="8229600" cy="1143000"/>
          </a:xfrm>
          <a:prstGeom prst="rect">
            <a:avLst/>
          </a:prstGeom>
        </p:spPr>
        <p:txBody>
          <a:bodyPr/>
          <a:lstStyle/>
          <a:p>
            <a:pPr lvl="0" defTabSz="749808">
              <a:defRPr sz="1800"/>
            </a:pPr>
            <a:r>
              <a:rPr sz="3198" b="1"/>
              <a:t>TERAPİSTİN DANIŞANLARA DÖNÜT VERMESİ</a:t>
            </a:r>
            <a:br>
              <a:rPr sz="3198" b="1"/>
            </a:br>
            <a:endParaRPr sz="3198" b="1"/>
          </a:p>
        </p:txBody>
      </p:sp>
      <p:sp>
        <p:nvSpPr>
          <p:cNvPr id="410" name="Shape 410"/>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a:defRPr sz="1800"/>
            </a:pPr>
            <a:r>
              <a:rPr sz="3200" b="1" u="sng"/>
              <a:t>İltifatlarda Bulunma (compliments)</a:t>
            </a:r>
            <a:r>
              <a:rPr sz="3200" b="1"/>
              <a:t>:</a:t>
            </a:r>
            <a:r>
              <a:rPr sz="3200"/>
              <a:t> </a:t>
            </a:r>
          </a:p>
          <a:p>
            <a:pPr marL="742950" lvl="1" indent="-285750">
              <a:spcBef>
                <a:spcPts val="600"/>
              </a:spcBef>
              <a:defRPr sz="1800"/>
            </a:pPr>
            <a:r>
              <a:rPr sz="2800"/>
              <a:t>Danışanların etkili bir sonuca ulaşmak için zaten yapmakta oldukları şeylerin gösterilip ve onaylanmasıdır. Cesaretlendirmeye yönelik olan bu iltifatlar, umut yaratır ve danışanlara, kendi güçlerine ve başarılarına dayanarak hedeflerine ulaşabilecekleri inancını aşılar.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10">
                                            <p:bg/>
                                          </p:spTgt>
                                        </p:tgtEl>
                                        <p:attrNameLst>
                                          <p:attrName>style.visibility</p:attrName>
                                        </p:attrNameLst>
                                      </p:cBhvr>
                                      <p:to>
                                        <p:strVal val="visible"/>
                                      </p:to>
                                    </p:set>
                                    <p:anim calcmode="lin" valueType="num">
                                      <p:cBhvr>
                                        <p:cTn id="7" dur="500" fill="hold"/>
                                        <p:tgtEl>
                                          <p:spTgt spid="410">
                                            <p:bg/>
                                          </p:spTgt>
                                        </p:tgtEl>
                                        <p:attrNameLst>
                                          <p:attrName>ppt_x</p:attrName>
                                        </p:attrNameLst>
                                      </p:cBhvr>
                                      <p:tavLst>
                                        <p:tav tm="0">
                                          <p:val>
                                            <p:strVal val="#ppt_x"/>
                                          </p:val>
                                        </p:tav>
                                        <p:tav tm="100000">
                                          <p:val>
                                            <p:strVal val="#ppt_x"/>
                                          </p:val>
                                        </p:tav>
                                      </p:tavLst>
                                    </p:anim>
                                    <p:anim calcmode="lin" valueType="num">
                                      <p:cBhvr>
                                        <p:cTn id="8" dur="500" fill="hold"/>
                                        <p:tgtEl>
                                          <p:spTgt spid="41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10">
                                            <p:txEl>
                                              <p:pRg st="0" end="0"/>
                                            </p:txEl>
                                          </p:spTgt>
                                        </p:tgtEl>
                                        <p:attrNameLst>
                                          <p:attrName>style.visibility</p:attrName>
                                        </p:attrNameLst>
                                      </p:cBhvr>
                                      <p:to>
                                        <p:strVal val="visible"/>
                                      </p:to>
                                    </p:set>
                                    <p:anim calcmode="lin" valueType="num">
                                      <p:cBhvr>
                                        <p:cTn id="11" dur="500" fill="hold"/>
                                        <p:tgtEl>
                                          <p:spTgt spid="41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1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410">
                                            <p:txEl>
                                              <p:pRg st="1" end="1"/>
                                            </p:txEl>
                                          </p:spTgt>
                                        </p:tgtEl>
                                        <p:attrNameLst>
                                          <p:attrName>style.visibility</p:attrName>
                                        </p:attrNameLst>
                                      </p:cBhvr>
                                      <p:to>
                                        <p:strVal val="visible"/>
                                      </p:to>
                                    </p:set>
                                    <p:anim calcmode="lin" valueType="num">
                                      <p:cBhvr>
                                        <p:cTn id="15" dur="500" fill="hold"/>
                                        <p:tgtEl>
                                          <p:spTgt spid="410">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 grpId="1" build="p" animBg="1" advAuto="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 name="Shape 412"/>
          <p:cNvSpPr>
            <a:spLocks noGrp="1"/>
          </p:cNvSpPr>
          <p:nvPr>
            <p:ph type="title"/>
          </p:nvPr>
        </p:nvSpPr>
        <p:spPr>
          <a:xfrm>
            <a:off x="457200" y="274638"/>
            <a:ext cx="8229600" cy="1143000"/>
          </a:xfrm>
          <a:prstGeom prst="rect">
            <a:avLst/>
          </a:prstGeom>
        </p:spPr>
        <p:txBody>
          <a:bodyPr/>
          <a:lstStyle/>
          <a:p>
            <a:pPr lvl="0" defTabSz="749808">
              <a:defRPr sz="1800"/>
            </a:pPr>
            <a:r>
              <a:rPr sz="3198" b="1"/>
              <a:t>TERAPİSTİN DANIŞANLARA DÖNÜT VERMESİ</a:t>
            </a:r>
            <a:br>
              <a:rPr sz="3198" b="1"/>
            </a:br>
            <a:endParaRPr sz="3198" b="1"/>
          </a:p>
        </p:txBody>
      </p:sp>
      <p:sp>
        <p:nvSpPr>
          <p:cNvPr id="413" name="Shape 413"/>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a:defRPr sz="1800"/>
            </a:pPr>
            <a:endParaRPr sz="3200" b="1" u="sng"/>
          </a:p>
          <a:p>
            <a:pPr marL="514350" lvl="0" indent="-514350">
              <a:buFontTx/>
              <a:buAutoNum type="arabicPeriod"/>
              <a:defRPr sz="1800"/>
            </a:pPr>
            <a:r>
              <a:rPr sz="3200" b="1" u="sng"/>
              <a:t>Köprü Oluşturma (bridge)</a:t>
            </a:r>
            <a:r>
              <a:rPr sz="3200" b="1"/>
              <a:t>:</a:t>
            </a:r>
            <a:r>
              <a:rPr sz="3200"/>
              <a:t> </a:t>
            </a:r>
          </a:p>
          <a:p>
            <a:pPr marL="742950" lvl="1" indent="-285750">
              <a:spcBef>
                <a:spcPts val="600"/>
              </a:spcBef>
              <a:defRPr sz="1800"/>
            </a:pPr>
            <a:endParaRPr sz="2800"/>
          </a:p>
          <a:p>
            <a:pPr marL="742950" lvl="1" indent="-285750">
              <a:spcBef>
                <a:spcPts val="600"/>
              </a:spcBef>
              <a:defRPr sz="1800"/>
            </a:pPr>
            <a:r>
              <a:rPr sz="2800"/>
              <a:t>O andaki iltifatlarla verilen görevler arasında bir bağ kurulur.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13">
                                            <p:txEl>
                                              <p:pRg st="1" end="1"/>
                                            </p:txEl>
                                          </p:spTgt>
                                        </p:tgtEl>
                                        <p:attrNameLst>
                                          <p:attrName>style.visibility</p:attrName>
                                        </p:attrNameLst>
                                      </p:cBhvr>
                                      <p:to>
                                        <p:strVal val="visible"/>
                                      </p:to>
                                    </p:set>
                                    <p:anim calcmode="lin" valueType="num">
                                      <p:cBhvr>
                                        <p:cTn id="7" dur="500" fill="hold"/>
                                        <p:tgtEl>
                                          <p:spTgt spid="413">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41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13">
                                            <p:txEl>
                                              <p:pRg st="2" end="2"/>
                                            </p:txEl>
                                          </p:spTgt>
                                        </p:tgtEl>
                                        <p:attrNameLst>
                                          <p:attrName>style.visibility</p:attrName>
                                        </p:attrNameLst>
                                      </p:cBhvr>
                                      <p:to>
                                        <p:strVal val="visible"/>
                                      </p:to>
                                    </p:set>
                                    <p:anim calcmode="lin" valueType="num">
                                      <p:cBhvr>
                                        <p:cTn id="11" dur="500" fill="hold"/>
                                        <p:tgtEl>
                                          <p:spTgt spid="413">
                                            <p:txEl>
                                              <p:pRg st="2" end="2"/>
                                            </p:txEl>
                                          </p:spTgt>
                                        </p:tgtEl>
                                        <p:attrNameLst>
                                          <p:attrName>ppt_x</p:attrName>
                                        </p:attrNameLst>
                                      </p:cBhvr>
                                      <p:tavLst>
                                        <p:tav tm="0">
                                          <p:val>
                                            <p:strVal val="#ppt_x"/>
                                          </p:val>
                                        </p:tav>
                                        <p:tav tm="100000">
                                          <p:val>
                                            <p:strVal val="#ppt_x"/>
                                          </p:val>
                                        </p:tav>
                                      </p:tavLst>
                                    </p:anim>
                                    <p:anim calcmode="lin" valueType="num">
                                      <p:cBhvr>
                                        <p:cTn id="12" dur="500" fill="hold"/>
                                        <p:tgtEl>
                                          <p:spTgt spid="41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413">
                                            <p:txEl>
                                              <p:pRg st="3" end="3"/>
                                            </p:txEl>
                                          </p:spTgt>
                                        </p:tgtEl>
                                        <p:attrNameLst>
                                          <p:attrName>style.visibility</p:attrName>
                                        </p:attrNameLst>
                                      </p:cBhvr>
                                      <p:to>
                                        <p:strVal val="visible"/>
                                      </p:to>
                                    </p:set>
                                    <p:anim calcmode="lin" valueType="num">
                                      <p:cBhvr>
                                        <p:cTn id="15" dur="500" fill="hold"/>
                                        <p:tgtEl>
                                          <p:spTgt spid="413">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41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 grpId="1" build="p" animBg="1" advAuto="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Shape 415"/>
          <p:cNvSpPr>
            <a:spLocks noGrp="1"/>
          </p:cNvSpPr>
          <p:nvPr>
            <p:ph type="title"/>
          </p:nvPr>
        </p:nvSpPr>
        <p:spPr>
          <a:xfrm>
            <a:off x="457200" y="274638"/>
            <a:ext cx="8229600" cy="1143000"/>
          </a:xfrm>
          <a:prstGeom prst="rect">
            <a:avLst/>
          </a:prstGeom>
        </p:spPr>
        <p:txBody>
          <a:bodyPr/>
          <a:lstStyle/>
          <a:p>
            <a:pPr lvl="0" defTabSz="749808">
              <a:defRPr sz="1800"/>
            </a:pPr>
            <a:r>
              <a:rPr sz="3198" b="1"/>
              <a:t>TERAPİSTİN DANIŞANLARA DÖNÜT VERMESİ</a:t>
            </a:r>
            <a:br>
              <a:rPr sz="3198" b="1"/>
            </a:br>
            <a:endParaRPr sz="3198" b="1"/>
          </a:p>
        </p:txBody>
      </p:sp>
      <p:sp>
        <p:nvSpPr>
          <p:cNvPr id="416" name="Shape 416"/>
          <p:cNvSpPr>
            <a:spLocks noGrp="1"/>
          </p:cNvSpPr>
          <p:nvPr>
            <p:ph type="body" idx="1"/>
          </p:nvPr>
        </p:nvSpPr>
        <p:spPr>
          <a:xfrm>
            <a:off x="457200" y="1600199"/>
            <a:ext cx="8229600" cy="4525964"/>
          </a:xfrm>
          <a:prstGeom prst="rect">
            <a:avLst/>
          </a:prstGeom>
        </p:spPr>
        <p:txBody>
          <a:bodyPr/>
          <a:lstStyle/>
          <a:p>
            <a:pPr lvl="0">
              <a:defRPr sz="1800"/>
            </a:pPr>
            <a:r>
              <a:rPr sz="3200" b="1" u="sng"/>
              <a:t>Görevler Vermek (suggesting tasks)</a:t>
            </a:r>
            <a:r>
              <a:rPr sz="3200" b="1"/>
              <a:t>:</a:t>
            </a:r>
            <a:r>
              <a:rPr sz="3200"/>
              <a:t> </a:t>
            </a:r>
          </a:p>
          <a:p>
            <a:pPr marL="742950" lvl="1" indent="-285750">
              <a:spcBef>
                <a:spcPts val="600"/>
              </a:spcBef>
              <a:defRPr sz="1800"/>
            </a:pPr>
            <a:r>
              <a:rPr sz="2800"/>
              <a:t>Danışanlara bir tür ödev anlamı taşıyan görevler vermektir. Yaşamlarının bazı anlarına dikkat çekmek için, danışanlara gözleme dayalı görevler verilir. Bu kendini izleme süreci, danışanların işlerini iyi gittiği anlarda ne gibi farklılıkların olduğunu görmesi için önemlidir.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16">
                                            <p:bg/>
                                          </p:spTgt>
                                        </p:tgtEl>
                                        <p:attrNameLst>
                                          <p:attrName>style.visibility</p:attrName>
                                        </p:attrNameLst>
                                      </p:cBhvr>
                                      <p:to>
                                        <p:strVal val="visible"/>
                                      </p:to>
                                    </p:set>
                                    <p:anim calcmode="lin" valueType="num">
                                      <p:cBhvr>
                                        <p:cTn id="7" dur="500" fill="hold"/>
                                        <p:tgtEl>
                                          <p:spTgt spid="416">
                                            <p:bg/>
                                          </p:spTgt>
                                        </p:tgtEl>
                                        <p:attrNameLst>
                                          <p:attrName>ppt_x</p:attrName>
                                        </p:attrNameLst>
                                      </p:cBhvr>
                                      <p:tavLst>
                                        <p:tav tm="0">
                                          <p:val>
                                            <p:strVal val="#ppt_x"/>
                                          </p:val>
                                        </p:tav>
                                        <p:tav tm="100000">
                                          <p:val>
                                            <p:strVal val="#ppt_x"/>
                                          </p:val>
                                        </p:tav>
                                      </p:tavLst>
                                    </p:anim>
                                    <p:anim calcmode="lin" valueType="num">
                                      <p:cBhvr>
                                        <p:cTn id="8" dur="500" fill="hold"/>
                                        <p:tgtEl>
                                          <p:spTgt spid="41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16">
                                            <p:txEl>
                                              <p:pRg st="0" end="0"/>
                                            </p:txEl>
                                          </p:spTgt>
                                        </p:tgtEl>
                                        <p:attrNameLst>
                                          <p:attrName>style.visibility</p:attrName>
                                        </p:attrNameLst>
                                      </p:cBhvr>
                                      <p:to>
                                        <p:strVal val="visible"/>
                                      </p:to>
                                    </p:set>
                                    <p:anim calcmode="lin" valueType="num">
                                      <p:cBhvr>
                                        <p:cTn id="11" dur="500" fill="hold"/>
                                        <p:tgtEl>
                                          <p:spTgt spid="41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1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416">
                                            <p:txEl>
                                              <p:pRg st="1" end="1"/>
                                            </p:txEl>
                                          </p:spTgt>
                                        </p:tgtEl>
                                        <p:attrNameLst>
                                          <p:attrName>style.visibility</p:attrName>
                                        </p:attrNameLst>
                                      </p:cBhvr>
                                      <p:to>
                                        <p:strVal val="visible"/>
                                      </p:to>
                                    </p:set>
                                    <p:anim calcmode="lin" valueType="num">
                                      <p:cBhvr>
                                        <p:cTn id="15" dur="500" fill="hold"/>
                                        <p:tgtEl>
                                          <p:spTgt spid="416">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1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 grpId="1" build="p" animBg="1" advAuto="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Shape 418"/>
          <p:cNvSpPr>
            <a:spLocks noGrp="1"/>
          </p:cNvSpPr>
          <p:nvPr>
            <p:ph type="title"/>
          </p:nvPr>
        </p:nvSpPr>
        <p:spPr>
          <a:xfrm>
            <a:off x="457200" y="274638"/>
            <a:ext cx="8229600" cy="1143000"/>
          </a:xfrm>
          <a:prstGeom prst="rect">
            <a:avLst/>
          </a:prstGeom>
        </p:spPr>
        <p:txBody>
          <a:bodyPr/>
          <a:lstStyle/>
          <a:p>
            <a:pPr lvl="0" defTabSz="749808">
              <a:defRPr sz="1800"/>
            </a:pPr>
            <a:r>
              <a:rPr sz="3198" b="1"/>
              <a:t>TERAPİSTİN DANIŞANLARA DÖNÜT VERMESİ</a:t>
            </a:r>
            <a:br>
              <a:rPr sz="3198" b="1"/>
            </a:br>
            <a:endParaRPr sz="3198" b="1"/>
          </a:p>
        </p:txBody>
      </p:sp>
      <p:sp>
        <p:nvSpPr>
          <p:cNvPr id="419" name="Shape 419"/>
          <p:cNvSpPr>
            <a:spLocks noGrp="1"/>
          </p:cNvSpPr>
          <p:nvPr>
            <p:ph type="body" idx="1"/>
          </p:nvPr>
        </p:nvSpPr>
        <p:spPr>
          <a:xfrm>
            <a:off x="457200" y="1600199"/>
            <a:ext cx="8229600" cy="4525964"/>
          </a:xfrm>
          <a:prstGeom prst="rect">
            <a:avLst/>
          </a:prstGeom>
        </p:spPr>
        <p:txBody>
          <a:bodyPr/>
          <a:lstStyle/>
          <a:p>
            <a:pPr lvl="0">
              <a:lnSpc>
                <a:spcPct val="80000"/>
              </a:lnSpc>
              <a:spcBef>
                <a:spcPts val="600"/>
              </a:spcBef>
              <a:defRPr sz="1800"/>
            </a:pPr>
            <a:r>
              <a:rPr sz="2900"/>
              <a:t>Danışanların, düşüncelerinde, hislerinde ve davranışlarında ne gibi farklar olduğunu görmesi bu süreçle mümkün olur. Davranışa dayalı görevler ise, danışanın, terapistin çözümü yapılandırmada faydalı olacağına inandığı şeyleri yapabiliyor olmasına dayanır.</a:t>
            </a:r>
          </a:p>
          <a:p>
            <a:pPr lvl="0">
              <a:lnSpc>
                <a:spcPct val="80000"/>
              </a:lnSpc>
              <a:spcBef>
                <a:spcPts val="600"/>
              </a:spcBef>
              <a:defRPr sz="1800"/>
            </a:pPr>
            <a:r>
              <a:rPr sz="2900"/>
              <a:t>Özellikle yetişkinlerden daha küçük yaş gruplarındaki danışanlarla çalışılırken verilen ödevlerin bazen yazılı istenmesi de danışanların süreçten kazanımlarını daha somut bir şekilde algılamalarına yardımcı olabilir.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19">
                                            <p:bg/>
                                          </p:spTgt>
                                        </p:tgtEl>
                                        <p:attrNameLst>
                                          <p:attrName>style.visibility</p:attrName>
                                        </p:attrNameLst>
                                      </p:cBhvr>
                                      <p:to>
                                        <p:strVal val="visible"/>
                                      </p:to>
                                    </p:set>
                                    <p:anim calcmode="lin" valueType="num">
                                      <p:cBhvr>
                                        <p:cTn id="7" dur="500" fill="hold"/>
                                        <p:tgtEl>
                                          <p:spTgt spid="419">
                                            <p:bg/>
                                          </p:spTgt>
                                        </p:tgtEl>
                                        <p:attrNameLst>
                                          <p:attrName>ppt_x</p:attrName>
                                        </p:attrNameLst>
                                      </p:cBhvr>
                                      <p:tavLst>
                                        <p:tav tm="0">
                                          <p:val>
                                            <p:strVal val="#ppt_x"/>
                                          </p:val>
                                        </p:tav>
                                        <p:tav tm="100000">
                                          <p:val>
                                            <p:strVal val="#ppt_x"/>
                                          </p:val>
                                        </p:tav>
                                      </p:tavLst>
                                    </p:anim>
                                    <p:anim calcmode="lin" valueType="num">
                                      <p:cBhvr>
                                        <p:cTn id="8" dur="500" fill="hold"/>
                                        <p:tgtEl>
                                          <p:spTgt spid="41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19">
                                            <p:txEl>
                                              <p:pRg st="0" end="0"/>
                                            </p:txEl>
                                          </p:spTgt>
                                        </p:tgtEl>
                                        <p:attrNameLst>
                                          <p:attrName>style.visibility</p:attrName>
                                        </p:attrNameLst>
                                      </p:cBhvr>
                                      <p:to>
                                        <p:strVal val="visible"/>
                                      </p:to>
                                    </p:set>
                                    <p:anim calcmode="lin" valueType="num">
                                      <p:cBhvr>
                                        <p:cTn id="11" dur="500" fill="hold"/>
                                        <p:tgtEl>
                                          <p:spTgt spid="41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19">
                                            <p:txEl>
                                              <p:pRg st="1" end="1"/>
                                            </p:txEl>
                                          </p:spTgt>
                                        </p:tgtEl>
                                        <p:attrNameLst>
                                          <p:attrName>style.visibility</p:attrName>
                                        </p:attrNameLst>
                                      </p:cBhvr>
                                      <p:to>
                                        <p:strVal val="visible"/>
                                      </p:to>
                                    </p:set>
                                    <p:anim calcmode="lin" valueType="num">
                                      <p:cBhvr>
                                        <p:cTn id="17" dur="500" fill="hold"/>
                                        <p:tgtEl>
                                          <p:spTgt spid="41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1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 grpId="1" build="p" animBg="1" advAuto="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Shape 421"/>
          <p:cNvSpPr>
            <a:spLocks noGrp="1"/>
          </p:cNvSpPr>
          <p:nvPr>
            <p:ph type="title"/>
          </p:nvPr>
        </p:nvSpPr>
        <p:spPr>
          <a:xfrm>
            <a:off x="457200" y="274638"/>
            <a:ext cx="8229600" cy="1143000"/>
          </a:xfrm>
          <a:prstGeom prst="rect">
            <a:avLst/>
          </a:prstGeom>
        </p:spPr>
        <p:txBody>
          <a:bodyPr/>
          <a:lstStyle>
            <a:lvl1pPr defTabSz="832104">
              <a:defRPr sz="3549" b="1"/>
            </a:lvl1pPr>
          </a:lstStyle>
          <a:p>
            <a:pPr lvl="0">
              <a:defRPr sz="1800" b="0"/>
            </a:pPr>
            <a:r>
              <a:rPr sz="3549" b="1"/>
              <a:t>DANIŞAN TİPLERİNE GÖRE TERAPİ SEANSI SONU GERİ BİLDİRİMLER</a:t>
            </a:r>
          </a:p>
        </p:txBody>
      </p:sp>
      <p:sp>
        <p:nvSpPr>
          <p:cNvPr id="422" name="Shape 422"/>
          <p:cNvSpPr>
            <a:spLocks noGrp="1"/>
          </p:cNvSpPr>
          <p:nvPr>
            <p:ph type="body" idx="1"/>
          </p:nvPr>
        </p:nvSpPr>
        <p:spPr>
          <a:xfrm>
            <a:off x="457200" y="1600199"/>
            <a:ext cx="8229600" cy="4525964"/>
          </a:xfrm>
          <a:prstGeom prst="rect">
            <a:avLst/>
          </a:prstGeom>
        </p:spPr>
        <p:txBody>
          <a:bodyPr/>
          <a:lstStyle/>
          <a:p>
            <a:pPr lvl="0">
              <a:defRPr sz="1800"/>
            </a:pPr>
            <a:r>
              <a:rPr sz="3200" b="1"/>
              <a:t>Misafir Tipi Danışanla İlişki: </a:t>
            </a:r>
          </a:p>
          <a:p>
            <a:pPr marL="742950" lvl="1" indent="-285750">
              <a:spcBef>
                <a:spcPts val="600"/>
              </a:spcBef>
              <a:defRPr sz="1800"/>
            </a:pPr>
            <a:r>
              <a:rPr sz="2800"/>
              <a:t>Aşağıda, misafir tipi danışana verilen bir mesaj örneği yer almaktadır:</a:t>
            </a:r>
          </a:p>
          <a:p>
            <a:pPr marL="742950" lvl="1" indent="-285750">
              <a:spcBef>
                <a:spcPts val="600"/>
              </a:spcBef>
              <a:defRPr sz="1800"/>
            </a:pPr>
            <a:r>
              <a:rPr sz="2800" i="1"/>
              <a:t>“Celal, senin fikrin olmamasına karşın, bugün burada olmandan son derece etkilendim. Bugün burada olmak, senin için hiç de kolay değil; özel zamanını buraya ayırmak, gerçekten konuşmak istemediğin şeyler hakkında konuşmak vb...”</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22">
                                            <p:bg/>
                                          </p:spTgt>
                                        </p:tgtEl>
                                        <p:attrNameLst>
                                          <p:attrName>style.visibility</p:attrName>
                                        </p:attrNameLst>
                                      </p:cBhvr>
                                      <p:to>
                                        <p:strVal val="visible"/>
                                      </p:to>
                                    </p:set>
                                    <p:anim calcmode="lin" valueType="num">
                                      <p:cBhvr>
                                        <p:cTn id="7" dur="500" fill="hold"/>
                                        <p:tgtEl>
                                          <p:spTgt spid="422">
                                            <p:bg/>
                                          </p:spTgt>
                                        </p:tgtEl>
                                        <p:attrNameLst>
                                          <p:attrName>ppt_x</p:attrName>
                                        </p:attrNameLst>
                                      </p:cBhvr>
                                      <p:tavLst>
                                        <p:tav tm="0">
                                          <p:val>
                                            <p:strVal val="#ppt_x"/>
                                          </p:val>
                                        </p:tav>
                                        <p:tav tm="100000">
                                          <p:val>
                                            <p:strVal val="#ppt_x"/>
                                          </p:val>
                                        </p:tav>
                                      </p:tavLst>
                                    </p:anim>
                                    <p:anim calcmode="lin" valueType="num">
                                      <p:cBhvr>
                                        <p:cTn id="8" dur="500" fill="hold"/>
                                        <p:tgtEl>
                                          <p:spTgt spid="42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22">
                                            <p:txEl>
                                              <p:pRg st="0" end="0"/>
                                            </p:txEl>
                                          </p:spTgt>
                                        </p:tgtEl>
                                        <p:attrNameLst>
                                          <p:attrName>style.visibility</p:attrName>
                                        </p:attrNameLst>
                                      </p:cBhvr>
                                      <p:to>
                                        <p:strVal val="visible"/>
                                      </p:to>
                                    </p:set>
                                    <p:anim calcmode="lin" valueType="num">
                                      <p:cBhvr>
                                        <p:cTn id="11" dur="500" fill="hold"/>
                                        <p:tgtEl>
                                          <p:spTgt spid="42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22">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422">
                                            <p:txEl>
                                              <p:pRg st="1" end="1"/>
                                            </p:txEl>
                                          </p:spTgt>
                                        </p:tgtEl>
                                        <p:attrNameLst>
                                          <p:attrName>style.visibility</p:attrName>
                                        </p:attrNameLst>
                                      </p:cBhvr>
                                      <p:to>
                                        <p:strVal val="visible"/>
                                      </p:to>
                                    </p:set>
                                    <p:anim calcmode="lin" valueType="num">
                                      <p:cBhvr>
                                        <p:cTn id="15" dur="500" fill="hold"/>
                                        <p:tgtEl>
                                          <p:spTgt spid="42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22">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422">
                                            <p:txEl>
                                              <p:pRg st="2" end="2"/>
                                            </p:txEl>
                                          </p:spTgt>
                                        </p:tgtEl>
                                        <p:attrNameLst>
                                          <p:attrName>style.visibility</p:attrName>
                                        </p:attrNameLst>
                                      </p:cBhvr>
                                      <p:to>
                                        <p:strVal val="visible"/>
                                      </p:to>
                                    </p:set>
                                    <p:anim calcmode="lin" valueType="num">
                                      <p:cBhvr>
                                        <p:cTn id="19" dur="500" fill="hold"/>
                                        <p:tgtEl>
                                          <p:spTgt spid="422">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42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2" grpId="1" build="p" animBg="1" advAuto="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 name="Shape 424"/>
          <p:cNvSpPr>
            <a:spLocks noGrp="1"/>
          </p:cNvSpPr>
          <p:nvPr>
            <p:ph type="title"/>
          </p:nvPr>
        </p:nvSpPr>
        <p:spPr>
          <a:xfrm>
            <a:off x="457200" y="274638"/>
            <a:ext cx="8229600" cy="1143000"/>
          </a:xfrm>
          <a:prstGeom prst="rect">
            <a:avLst/>
          </a:prstGeom>
        </p:spPr>
        <p:txBody>
          <a:bodyPr/>
          <a:lstStyle>
            <a:lvl1pPr defTabSz="832104">
              <a:defRPr sz="3549" b="1"/>
            </a:lvl1pPr>
          </a:lstStyle>
          <a:p>
            <a:pPr lvl="0">
              <a:defRPr sz="1800" b="0"/>
            </a:pPr>
            <a:r>
              <a:rPr sz="3549" b="1"/>
              <a:t>DANIŞAN TİPLERİNE GÖRE TERAPİ SEANSI SONU GERİ BİLDİRİMLER</a:t>
            </a:r>
          </a:p>
        </p:txBody>
      </p:sp>
      <p:sp>
        <p:nvSpPr>
          <p:cNvPr id="425" name="Shape 425"/>
          <p:cNvSpPr>
            <a:spLocks noGrp="1"/>
          </p:cNvSpPr>
          <p:nvPr>
            <p:ph type="body" idx="1"/>
          </p:nvPr>
        </p:nvSpPr>
        <p:spPr>
          <a:xfrm>
            <a:off x="457200" y="1600199"/>
            <a:ext cx="8229600" cy="4525964"/>
          </a:xfrm>
          <a:prstGeom prst="rect">
            <a:avLst/>
          </a:prstGeom>
        </p:spPr>
        <p:txBody>
          <a:bodyPr/>
          <a:lstStyle/>
          <a:p>
            <a:pPr marL="339470" lvl="0" indent="-339470" defTabSz="905255">
              <a:lnSpc>
                <a:spcPct val="90000"/>
              </a:lnSpc>
              <a:spcBef>
                <a:spcPts val="600"/>
              </a:spcBef>
              <a:defRPr sz="1800"/>
            </a:pPr>
            <a:r>
              <a:rPr sz="2673" b="1"/>
              <a:t>Şikayetçi Tipi Danışanla İlişki: </a:t>
            </a:r>
            <a:endParaRPr sz="2673"/>
          </a:p>
          <a:p>
            <a:pPr marL="339470" lvl="0" indent="-339470" defTabSz="905255">
              <a:lnSpc>
                <a:spcPct val="90000"/>
              </a:lnSpc>
              <a:spcBef>
                <a:spcPts val="600"/>
              </a:spcBef>
              <a:defRPr sz="1800"/>
            </a:pPr>
            <a:r>
              <a:rPr sz="2673"/>
              <a:t>Bu ilişki tipinde danışan ya istisnaları tanımlayamaz ve bir amacı yoktur, ya da danışan istisnaları tanımlayabilir.</a:t>
            </a:r>
          </a:p>
          <a:p>
            <a:pPr marL="339470" lvl="0" indent="-339470" defTabSz="905255">
              <a:lnSpc>
                <a:spcPct val="90000"/>
              </a:lnSpc>
              <a:spcBef>
                <a:spcPts val="600"/>
              </a:spcBef>
              <a:defRPr sz="1800"/>
            </a:pPr>
            <a:r>
              <a:rPr sz="2673" b="1"/>
              <a:t>1. </a:t>
            </a:r>
            <a:r>
              <a:rPr sz="2673" b="1" u="sng"/>
              <a:t>Danışan istisnaları tanımlayamaz ve bir amacı yoktur</a:t>
            </a:r>
            <a:endParaRPr sz="2673"/>
          </a:p>
          <a:p>
            <a:pPr marL="339470" lvl="0" indent="-339470" defTabSz="905255">
              <a:lnSpc>
                <a:spcPct val="90000"/>
              </a:lnSpc>
              <a:spcBef>
                <a:spcPts val="600"/>
              </a:spcBef>
              <a:defRPr sz="1800"/>
            </a:pPr>
            <a:r>
              <a:rPr sz="2673"/>
              <a:t>Örnek olarak: </a:t>
            </a:r>
            <a:r>
              <a:rPr sz="2673" i="1"/>
              <a:t>“Bu problemin çözüldüğünü söylediğinde, hayatında neler olduğuna dikkat et”</a:t>
            </a:r>
            <a:r>
              <a:rPr sz="2673"/>
              <a:t> şeklinde ifadelerde, danışan iyi formüle edilmiş bir amaca sahip olmadığından, birinci terapi seansında oluşturulan amaçların kullanılması önerilir.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25">
                                            <p:bg/>
                                          </p:spTgt>
                                        </p:tgtEl>
                                        <p:attrNameLst>
                                          <p:attrName>style.visibility</p:attrName>
                                        </p:attrNameLst>
                                      </p:cBhvr>
                                      <p:to>
                                        <p:strVal val="visible"/>
                                      </p:to>
                                    </p:set>
                                    <p:anim calcmode="lin" valueType="num">
                                      <p:cBhvr>
                                        <p:cTn id="7" dur="500" fill="hold"/>
                                        <p:tgtEl>
                                          <p:spTgt spid="425">
                                            <p:bg/>
                                          </p:spTgt>
                                        </p:tgtEl>
                                        <p:attrNameLst>
                                          <p:attrName>ppt_x</p:attrName>
                                        </p:attrNameLst>
                                      </p:cBhvr>
                                      <p:tavLst>
                                        <p:tav tm="0">
                                          <p:val>
                                            <p:strVal val="#ppt_x"/>
                                          </p:val>
                                        </p:tav>
                                        <p:tav tm="100000">
                                          <p:val>
                                            <p:strVal val="#ppt_x"/>
                                          </p:val>
                                        </p:tav>
                                      </p:tavLst>
                                    </p:anim>
                                    <p:anim calcmode="lin" valueType="num">
                                      <p:cBhvr>
                                        <p:cTn id="8" dur="500" fill="hold"/>
                                        <p:tgtEl>
                                          <p:spTgt spid="42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25">
                                            <p:txEl>
                                              <p:pRg st="0" end="0"/>
                                            </p:txEl>
                                          </p:spTgt>
                                        </p:tgtEl>
                                        <p:attrNameLst>
                                          <p:attrName>style.visibility</p:attrName>
                                        </p:attrNameLst>
                                      </p:cBhvr>
                                      <p:to>
                                        <p:strVal val="visible"/>
                                      </p:to>
                                    </p:set>
                                    <p:anim calcmode="lin" valueType="num">
                                      <p:cBhvr>
                                        <p:cTn id="11" dur="500" fill="hold"/>
                                        <p:tgtEl>
                                          <p:spTgt spid="42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25">
                                            <p:txEl>
                                              <p:pRg st="1" end="1"/>
                                            </p:txEl>
                                          </p:spTgt>
                                        </p:tgtEl>
                                        <p:attrNameLst>
                                          <p:attrName>style.visibility</p:attrName>
                                        </p:attrNameLst>
                                      </p:cBhvr>
                                      <p:to>
                                        <p:strVal val="visible"/>
                                      </p:to>
                                    </p:set>
                                    <p:anim calcmode="lin" valueType="num">
                                      <p:cBhvr>
                                        <p:cTn id="17" dur="500" fill="hold"/>
                                        <p:tgtEl>
                                          <p:spTgt spid="42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2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425">
                                            <p:txEl>
                                              <p:pRg st="2" end="2"/>
                                            </p:txEl>
                                          </p:spTgt>
                                        </p:tgtEl>
                                        <p:attrNameLst>
                                          <p:attrName>style.visibility</p:attrName>
                                        </p:attrNameLst>
                                      </p:cBhvr>
                                      <p:to>
                                        <p:strVal val="visible"/>
                                      </p:to>
                                    </p:set>
                                    <p:anim calcmode="lin" valueType="num">
                                      <p:cBhvr>
                                        <p:cTn id="23" dur="500" fill="hold"/>
                                        <p:tgtEl>
                                          <p:spTgt spid="42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4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425">
                                            <p:txEl>
                                              <p:pRg st="3" end="3"/>
                                            </p:txEl>
                                          </p:spTgt>
                                        </p:tgtEl>
                                        <p:attrNameLst>
                                          <p:attrName>style.visibility</p:attrName>
                                        </p:attrNameLst>
                                      </p:cBhvr>
                                      <p:to>
                                        <p:strVal val="visible"/>
                                      </p:to>
                                    </p:set>
                                    <p:anim calcmode="lin" valueType="num">
                                      <p:cBhvr>
                                        <p:cTn id="29" dur="500" fill="hold"/>
                                        <p:tgtEl>
                                          <p:spTgt spid="42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42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 grpId="1" build="p" animBg="1" advAuto="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 name="Shape 427"/>
          <p:cNvSpPr>
            <a:spLocks noGrp="1"/>
          </p:cNvSpPr>
          <p:nvPr>
            <p:ph type="title"/>
          </p:nvPr>
        </p:nvSpPr>
        <p:spPr>
          <a:xfrm>
            <a:off x="457200" y="274638"/>
            <a:ext cx="8229600" cy="1143000"/>
          </a:xfrm>
          <a:prstGeom prst="rect">
            <a:avLst/>
          </a:prstGeom>
        </p:spPr>
        <p:txBody>
          <a:bodyPr/>
          <a:lstStyle>
            <a:lvl1pPr defTabSz="832104">
              <a:defRPr sz="3549" b="1"/>
            </a:lvl1pPr>
          </a:lstStyle>
          <a:p>
            <a:pPr lvl="0">
              <a:defRPr sz="1800" b="0"/>
            </a:pPr>
            <a:r>
              <a:rPr sz="3549" b="1"/>
              <a:t>DANIŞAN TİPLERİNE GÖRE TERAPİ SEANSI SONU GERİ BİLDİRİMLER</a:t>
            </a:r>
          </a:p>
        </p:txBody>
      </p:sp>
      <p:sp>
        <p:nvSpPr>
          <p:cNvPr id="428" name="Shape 428"/>
          <p:cNvSpPr>
            <a:spLocks noGrp="1"/>
          </p:cNvSpPr>
          <p:nvPr>
            <p:ph type="body" idx="1"/>
          </p:nvPr>
        </p:nvSpPr>
        <p:spPr>
          <a:xfrm>
            <a:off x="457200" y="1600199"/>
            <a:ext cx="8229600" cy="4525964"/>
          </a:xfrm>
          <a:prstGeom prst="rect">
            <a:avLst/>
          </a:prstGeom>
        </p:spPr>
        <p:txBody>
          <a:bodyPr/>
          <a:lstStyle>
            <a:lvl1pPr>
              <a:defRPr i="1"/>
            </a:lvl1pPr>
          </a:lstStyle>
          <a:p>
            <a:pPr lvl="0">
              <a:defRPr sz="1800" i="0"/>
            </a:pPr>
            <a:r>
              <a:rPr sz="3200" i="1"/>
              <a:t>“Şu an ile bir dahaki terapi seansı arasında, senin (örn. aile, yaşam, evlilik, ilişki vs.) okul yaşamında olan ve sürmesini istediğin şeyi tanımlayabilmen için senden gözlem yapmanı istiyorum”.</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28">
                                            <p:bg/>
                                          </p:spTgt>
                                        </p:tgtEl>
                                        <p:attrNameLst>
                                          <p:attrName>style.visibility</p:attrName>
                                        </p:attrNameLst>
                                      </p:cBhvr>
                                      <p:to>
                                        <p:strVal val="visible"/>
                                      </p:to>
                                    </p:set>
                                    <p:anim calcmode="lin" valueType="num">
                                      <p:cBhvr>
                                        <p:cTn id="7" dur="500" fill="hold"/>
                                        <p:tgtEl>
                                          <p:spTgt spid="428">
                                            <p:bg/>
                                          </p:spTgt>
                                        </p:tgtEl>
                                        <p:attrNameLst>
                                          <p:attrName>ppt_x</p:attrName>
                                        </p:attrNameLst>
                                      </p:cBhvr>
                                      <p:tavLst>
                                        <p:tav tm="0">
                                          <p:val>
                                            <p:strVal val="#ppt_x"/>
                                          </p:val>
                                        </p:tav>
                                        <p:tav tm="100000">
                                          <p:val>
                                            <p:strVal val="#ppt_x"/>
                                          </p:val>
                                        </p:tav>
                                      </p:tavLst>
                                    </p:anim>
                                    <p:anim calcmode="lin" valueType="num">
                                      <p:cBhvr>
                                        <p:cTn id="8" dur="500" fill="hold"/>
                                        <p:tgtEl>
                                          <p:spTgt spid="42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28">
                                            <p:txEl>
                                              <p:pRg st="0" end="0"/>
                                            </p:txEl>
                                          </p:spTgt>
                                        </p:tgtEl>
                                        <p:attrNameLst>
                                          <p:attrName>style.visibility</p:attrName>
                                        </p:attrNameLst>
                                      </p:cBhvr>
                                      <p:to>
                                        <p:strVal val="visible"/>
                                      </p:to>
                                    </p:set>
                                    <p:anim calcmode="lin" valueType="num">
                                      <p:cBhvr>
                                        <p:cTn id="11" dur="500" fill="hold"/>
                                        <p:tgtEl>
                                          <p:spTgt spid="42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2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 grpId="1" build="p" animBg="1" advAuto="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Shape 430"/>
          <p:cNvSpPr>
            <a:spLocks noGrp="1"/>
          </p:cNvSpPr>
          <p:nvPr>
            <p:ph type="title"/>
          </p:nvPr>
        </p:nvSpPr>
        <p:spPr>
          <a:xfrm>
            <a:off x="457200" y="274638"/>
            <a:ext cx="8229600" cy="1143000"/>
          </a:xfrm>
          <a:prstGeom prst="rect">
            <a:avLst/>
          </a:prstGeom>
        </p:spPr>
        <p:txBody>
          <a:bodyPr/>
          <a:lstStyle>
            <a:lvl1pPr defTabSz="832104">
              <a:defRPr sz="3549" b="1"/>
            </a:lvl1pPr>
          </a:lstStyle>
          <a:p>
            <a:pPr lvl="0">
              <a:defRPr sz="1800" b="0"/>
            </a:pPr>
            <a:r>
              <a:rPr sz="3549" b="1"/>
              <a:t>DANIŞAN TİPLERİNE GÖRE TERAPİ SEANSI SONU GERİ BİLDİRİMLER</a:t>
            </a:r>
          </a:p>
        </p:txBody>
      </p:sp>
      <p:sp>
        <p:nvSpPr>
          <p:cNvPr id="431" name="Shape 431"/>
          <p:cNvSpPr>
            <a:spLocks noGrp="1"/>
          </p:cNvSpPr>
          <p:nvPr>
            <p:ph type="body" idx="1"/>
          </p:nvPr>
        </p:nvSpPr>
        <p:spPr>
          <a:xfrm>
            <a:off x="457200" y="1600199"/>
            <a:ext cx="8229600" cy="4525964"/>
          </a:xfrm>
          <a:prstGeom prst="rect">
            <a:avLst/>
          </a:prstGeom>
        </p:spPr>
        <p:txBody>
          <a:bodyPr/>
          <a:lstStyle/>
          <a:p>
            <a:pPr lvl="0">
              <a:defRPr sz="1800"/>
            </a:pPr>
            <a:r>
              <a:rPr sz="3200" b="1"/>
              <a:t>2. </a:t>
            </a:r>
            <a:r>
              <a:rPr sz="3200" b="1" u="sng"/>
              <a:t>Danışan istisnaları tanımlayabilir</a:t>
            </a:r>
          </a:p>
          <a:p>
            <a:pPr lvl="0">
              <a:defRPr sz="1800"/>
            </a:pPr>
            <a:r>
              <a:rPr sz="3200" i="1"/>
              <a:t>“Şu andan itibaren bir dahaki terapi seansına kadar, kendini daha iyi hissettiğin zamanlarına dikkat et, özellikle bu iyi günlerine ilişkin farklı olan ne ve bunlar nasıl oluyor, yani, onların olması için kim ne yapıyor. Bir dahaki sefere, bunları bana ayrıntıları ile tanımlamanı istiyorum”</a:t>
            </a:r>
            <a:r>
              <a:rPr sz="3200"/>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31">
                                            <p:bg/>
                                          </p:spTgt>
                                        </p:tgtEl>
                                        <p:attrNameLst>
                                          <p:attrName>style.visibility</p:attrName>
                                        </p:attrNameLst>
                                      </p:cBhvr>
                                      <p:to>
                                        <p:strVal val="visible"/>
                                      </p:to>
                                    </p:set>
                                    <p:anim calcmode="lin" valueType="num">
                                      <p:cBhvr>
                                        <p:cTn id="7" dur="500" fill="hold"/>
                                        <p:tgtEl>
                                          <p:spTgt spid="431">
                                            <p:bg/>
                                          </p:spTgt>
                                        </p:tgtEl>
                                        <p:attrNameLst>
                                          <p:attrName>ppt_x</p:attrName>
                                        </p:attrNameLst>
                                      </p:cBhvr>
                                      <p:tavLst>
                                        <p:tav tm="0">
                                          <p:val>
                                            <p:strVal val="#ppt_x"/>
                                          </p:val>
                                        </p:tav>
                                        <p:tav tm="100000">
                                          <p:val>
                                            <p:strVal val="#ppt_x"/>
                                          </p:val>
                                        </p:tav>
                                      </p:tavLst>
                                    </p:anim>
                                    <p:anim calcmode="lin" valueType="num">
                                      <p:cBhvr>
                                        <p:cTn id="8" dur="500" fill="hold"/>
                                        <p:tgtEl>
                                          <p:spTgt spid="43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31">
                                            <p:txEl>
                                              <p:pRg st="0" end="0"/>
                                            </p:txEl>
                                          </p:spTgt>
                                        </p:tgtEl>
                                        <p:attrNameLst>
                                          <p:attrName>style.visibility</p:attrName>
                                        </p:attrNameLst>
                                      </p:cBhvr>
                                      <p:to>
                                        <p:strVal val="visible"/>
                                      </p:to>
                                    </p:set>
                                    <p:anim calcmode="lin" valueType="num">
                                      <p:cBhvr>
                                        <p:cTn id="11" dur="500" fill="hold"/>
                                        <p:tgtEl>
                                          <p:spTgt spid="43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31">
                                            <p:txEl>
                                              <p:pRg st="1" end="1"/>
                                            </p:txEl>
                                          </p:spTgt>
                                        </p:tgtEl>
                                        <p:attrNameLst>
                                          <p:attrName>style.visibility</p:attrName>
                                        </p:attrNameLst>
                                      </p:cBhvr>
                                      <p:to>
                                        <p:strVal val="visible"/>
                                      </p:to>
                                    </p:set>
                                    <p:anim calcmode="lin" valueType="num">
                                      <p:cBhvr>
                                        <p:cTn id="17" dur="500" fill="hold"/>
                                        <p:tgtEl>
                                          <p:spTgt spid="43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3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 grpId="1" build="p" animBg="1" advAuto="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 name="Shape 433"/>
          <p:cNvSpPr>
            <a:spLocks noGrp="1"/>
          </p:cNvSpPr>
          <p:nvPr>
            <p:ph type="title"/>
          </p:nvPr>
        </p:nvSpPr>
        <p:spPr>
          <a:xfrm>
            <a:off x="457200" y="274638"/>
            <a:ext cx="8229600" cy="1143000"/>
          </a:xfrm>
          <a:prstGeom prst="rect">
            <a:avLst/>
          </a:prstGeom>
        </p:spPr>
        <p:txBody>
          <a:bodyPr/>
          <a:lstStyle>
            <a:lvl1pPr defTabSz="832104">
              <a:defRPr sz="3549" b="1"/>
            </a:lvl1pPr>
          </a:lstStyle>
          <a:p>
            <a:pPr lvl="0">
              <a:defRPr sz="1800" b="0"/>
            </a:pPr>
            <a:r>
              <a:rPr sz="3549" b="1"/>
              <a:t>DANIŞAN TİPLERİNE GÖRE TERAPİ SEANSI SONU GERİ BİLDİRİMLER</a:t>
            </a:r>
          </a:p>
        </p:txBody>
      </p:sp>
      <p:sp>
        <p:nvSpPr>
          <p:cNvPr id="434" name="Shape 434"/>
          <p:cNvSpPr>
            <a:spLocks noGrp="1"/>
          </p:cNvSpPr>
          <p:nvPr>
            <p:ph type="body" idx="1"/>
          </p:nvPr>
        </p:nvSpPr>
        <p:spPr>
          <a:xfrm>
            <a:off x="457200" y="1600199"/>
            <a:ext cx="8229600" cy="4525964"/>
          </a:xfrm>
          <a:prstGeom prst="rect">
            <a:avLst/>
          </a:prstGeom>
        </p:spPr>
        <p:txBody>
          <a:bodyPr/>
          <a:lstStyle/>
          <a:p>
            <a:pPr marL="339470" lvl="0" indent="-339470" defTabSz="905255">
              <a:lnSpc>
                <a:spcPct val="90000"/>
              </a:lnSpc>
              <a:defRPr sz="1800"/>
            </a:pPr>
            <a:r>
              <a:rPr sz="3168"/>
              <a:t>Danışan istisnaların, birinin bir şeyleri farklı yapması sonucunda olduğunu söylediğinde, aynı gözlem ödevinin farklı bir çeşidini önerin:</a:t>
            </a:r>
          </a:p>
          <a:p>
            <a:pPr marL="339470" lvl="0" indent="-339470" defTabSz="905255">
              <a:lnSpc>
                <a:spcPct val="90000"/>
              </a:lnSpc>
              <a:defRPr sz="1800"/>
            </a:pPr>
            <a:r>
              <a:rPr sz="3168" i="1"/>
              <a:t>“Aliye, patronunun daha makul ve açık olduğu zamanlara dikkat et. Bu zamanlarda farklı olana dikkat etmene ek olarak, patronun sana karşı daha kibar, makul ve açık olmasına yardım eden, senin yaptığın neyi farkettiğine dikkat et”.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34">
                                            <p:bg/>
                                          </p:spTgt>
                                        </p:tgtEl>
                                        <p:attrNameLst>
                                          <p:attrName>style.visibility</p:attrName>
                                        </p:attrNameLst>
                                      </p:cBhvr>
                                      <p:to>
                                        <p:strVal val="visible"/>
                                      </p:to>
                                    </p:set>
                                    <p:anim calcmode="lin" valueType="num">
                                      <p:cBhvr>
                                        <p:cTn id="7" dur="500" fill="hold"/>
                                        <p:tgtEl>
                                          <p:spTgt spid="434">
                                            <p:bg/>
                                          </p:spTgt>
                                        </p:tgtEl>
                                        <p:attrNameLst>
                                          <p:attrName>ppt_x</p:attrName>
                                        </p:attrNameLst>
                                      </p:cBhvr>
                                      <p:tavLst>
                                        <p:tav tm="0">
                                          <p:val>
                                            <p:strVal val="#ppt_x"/>
                                          </p:val>
                                        </p:tav>
                                        <p:tav tm="100000">
                                          <p:val>
                                            <p:strVal val="#ppt_x"/>
                                          </p:val>
                                        </p:tav>
                                      </p:tavLst>
                                    </p:anim>
                                    <p:anim calcmode="lin" valueType="num">
                                      <p:cBhvr>
                                        <p:cTn id="8" dur="500" fill="hold"/>
                                        <p:tgtEl>
                                          <p:spTgt spid="43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34">
                                            <p:txEl>
                                              <p:pRg st="0" end="0"/>
                                            </p:txEl>
                                          </p:spTgt>
                                        </p:tgtEl>
                                        <p:attrNameLst>
                                          <p:attrName>style.visibility</p:attrName>
                                        </p:attrNameLst>
                                      </p:cBhvr>
                                      <p:to>
                                        <p:strVal val="visible"/>
                                      </p:to>
                                    </p:set>
                                    <p:anim calcmode="lin" valueType="num">
                                      <p:cBhvr>
                                        <p:cTn id="11" dur="500" fill="hold"/>
                                        <p:tgtEl>
                                          <p:spTgt spid="43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34">
                                            <p:txEl>
                                              <p:pRg st="1" end="1"/>
                                            </p:txEl>
                                          </p:spTgt>
                                        </p:tgtEl>
                                        <p:attrNameLst>
                                          <p:attrName>style.visibility</p:attrName>
                                        </p:attrNameLst>
                                      </p:cBhvr>
                                      <p:to>
                                        <p:strVal val="visible"/>
                                      </p:to>
                                    </p:set>
                                    <p:anim calcmode="lin" valueType="num">
                                      <p:cBhvr>
                                        <p:cTn id="17" dur="500" fill="hold"/>
                                        <p:tgtEl>
                                          <p:spTgt spid="43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3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 grpId="1" build="p"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86" name="Shape 86"/>
          <p:cNvSpPr>
            <a:spLocks noGrp="1"/>
          </p:cNvSpPr>
          <p:nvPr>
            <p:ph type="body" idx="1"/>
          </p:nvPr>
        </p:nvSpPr>
        <p:spPr>
          <a:xfrm>
            <a:off x="457200" y="1600199"/>
            <a:ext cx="8229600" cy="4525964"/>
          </a:xfrm>
          <a:prstGeom prst="rect">
            <a:avLst/>
          </a:prstGeom>
        </p:spPr>
        <p:txBody>
          <a:bodyPr/>
          <a:lstStyle/>
          <a:p>
            <a:pPr lvl="0">
              <a:defRPr sz="1800"/>
            </a:pPr>
            <a:r>
              <a:rPr sz="3200"/>
              <a:t>Walter ve Peller (1992, 2000), çözüm odaklı kısa terapiyi, insanların nasıl değiştiğini ve amaçlarına nasıl ulaştıklarını gösteren bir model olarak değerlendirmektedir. </a:t>
            </a:r>
          </a:p>
          <a:p>
            <a:pPr lvl="0">
              <a:defRPr sz="1800"/>
            </a:pPr>
            <a:r>
              <a:rPr sz="3200"/>
              <a:t>Bu iki terapistin, çözüm odaklı terapi hakkındaki bazı temel varsayımları şöyledir;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86">
                                            <p:bg/>
                                          </p:spTgt>
                                        </p:tgtEl>
                                        <p:attrNameLst>
                                          <p:attrName>style.visibility</p:attrName>
                                        </p:attrNameLst>
                                      </p:cBhvr>
                                      <p:to>
                                        <p:strVal val="visible"/>
                                      </p:to>
                                    </p:set>
                                    <p:anim calcmode="lin" valueType="num">
                                      <p:cBhvr>
                                        <p:cTn id="7" dur="500" fill="hold"/>
                                        <p:tgtEl>
                                          <p:spTgt spid="86">
                                            <p:bg/>
                                          </p:spTgt>
                                        </p:tgtEl>
                                        <p:attrNameLst>
                                          <p:attrName>ppt_x</p:attrName>
                                        </p:attrNameLst>
                                      </p:cBhvr>
                                      <p:tavLst>
                                        <p:tav tm="0">
                                          <p:val>
                                            <p:strVal val="#ppt_x"/>
                                          </p:val>
                                        </p:tav>
                                        <p:tav tm="100000">
                                          <p:val>
                                            <p:strVal val="#ppt_x"/>
                                          </p:val>
                                        </p:tav>
                                      </p:tavLst>
                                    </p:anim>
                                    <p:anim calcmode="lin" valueType="num">
                                      <p:cBhvr>
                                        <p:cTn id="8" dur="500" fill="hold"/>
                                        <p:tgtEl>
                                          <p:spTgt spid="8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86">
                                            <p:txEl>
                                              <p:pRg st="0" end="0"/>
                                            </p:txEl>
                                          </p:spTgt>
                                        </p:tgtEl>
                                        <p:attrNameLst>
                                          <p:attrName>style.visibility</p:attrName>
                                        </p:attrNameLst>
                                      </p:cBhvr>
                                      <p:to>
                                        <p:strVal val="visible"/>
                                      </p:to>
                                    </p:set>
                                    <p:anim calcmode="lin" valueType="num">
                                      <p:cBhvr>
                                        <p:cTn id="11" dur="500" fill="hold"/>
                                        <p:tgtEl>
                                          <p:spTgt spid="8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86">
                                            <p:txEl>
                                              <p:pRg st="1" end="1"/>
                                            </p:txEl>
                                          </p:spTgt>
                                        </p:tgtEl>
                                        <p:attrNameLst>
                                          <p:attrName>style.visibility</p:attrName>
                                        </p:attrNameLst>
                                      </p:cBhvr>
                                      <p:to>
                                        <p:strVal val="visible"/>
                                      </p:to>
                                    </p:set>
                                    <p:anim calcmode="lin" valueType="num">
                                      <p:cBhvr>
                                        <p:cTn id="17" dur="500" fill="hold"/>
                                        <p:tgtEl>
                                          <p:spTgt spid="86">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8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1" build="p" animBg="1" advAuto="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 name="Shape 436"/>
          <p:cNvSpPr>
            <a:spLocks noGrp="1"/>
          </p:cNvSpPr>
          <p:nvPr>
            <p:ph type="title"/>
          </p:nvPr>
        </p:nvSpPr>
        <p:spPr>
          <a:xfrm>
            <a:off x="457200" y="274638"/>
            <a:ext cx="8229600" cy="1143000"/>
          </a:xfrm>
          <a:prstGeom prst="rect">
            <a:avLst/>
          </a:prstGeom>
        </p:spPr>
        <p:txBody>
          <a:bodyPr/>
          <a:lstStyle>
            <a:lvl1pPr defTabSz="850391">
              <a:defRPr sz="3627" b="1"/>
            </a:lvl1pPr>
          </a:lstStyle>
          <a:p>
            <a:pPr lvl="0">
              <a:defRPr sz="1800" b="0"/>
            </a:pPr>
            <a:r>
              <a:rPr sz="3627" b="1"/>
              <a:t>TERAPİ SÜRECİNDE ETKİN FAKTÖRLER</a:t>
            </a:r>
          </a:p>
        </p:txBody>
      </p:sp>
      <p:sp>
        <p:nvSpPr>
          <p:cNvPr id="437" name="Shape 437"/>
          <p:cNvSpPr>
            <a:spLocks noGrp="1"/>
          </p:cNvSpPr>
          <p:nvPr>
            <p:ph type="body" idx="1"/>
          </p:nvPr>
        </p:nvSpPr>
        <p:spPr>
          <a:xfrm>
            <a:off x="457200" y="1600199"/>
            <a:ext cx="8229600" cy="4525964"/>
          </a:xfrm>
          <a:prstGeom prst="rect">
            <a:avLst/>
          </a:prstGeom>
        </p:spPr>
        <p:txBody>
          <a:bodyPr/>
          <a:lstStyle/>
          <a:p>
            <a:pPr lvl="0">
              <a:defRPr sz="1800"/>
            </a:pPr>
            <a:r>
              <a:rPr sz="3200"/>
              <a:t>Lambert (1992), 30 yıl süren çalışma sonucunda, psikoterapi ve danışma sürecinde başarılı bir değişimin, birbiriyle ilişkili 4 faktörden oluştuğunu belirtmektedir.Bu 4 şöyledir;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37">
                                            <p:bg/>
                                          </p:spTgt>
                                        </p:tgtEl>
                                        <p:attrNameLst>
                                          <p:attrName>style.visibility</p:attrName>
                                        </p:attrNameLst>
                                      </p:cBhvr>
                                      <p:to>
                                        <p:strVal val="visible"/>
                                      </p:to>
                                    </p:set>
                                    <p:anim calcmode="lin" valueType="num">
                                      <p:cBhvr>
                                        <p:cTn id="7" dur="500" fill="hold"/>
                                        <p:tgtEl>
                                          <p:spTgt spid="437">
                                            <p:bg/>
                                          </p:spTgt>
                                        </p:tgtEl>
                                        <p:attrNameLst>
                                          <p:attrName>ppt_x</p:attrName>
                                        </p:attrNameLst>
                                      </p:cBhvr>
                                      <p:tavLst>
                                        <p:tav tm="0">
                                          <p:val>
                                            <p:strVal val="#ppt_x"/>
                                          </p:val>
                                        </p:tav>
                                        <p:tav tm="100000">
                                          <p:val>
                                            <p:strVal val="#ppt_x"/>
                                          </p:val>
                                        </p:tav>
                                      </p:tavLst>
                                    </p:anim>
                                    <p:anim calcmode="lin" valueType="num">
                                      <p:cBhvr>
                                        <p:cTn id="8" dur="500" fill="hold"/>
                                        <p:tgtEl>
                                          <p:spTgt spid="43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37">
                                            <p:txEl>
                                              <p:pRg st="0" end="0"/>
                                            </p:txEl>
                                          </p:spTgt>
                                        </p:tgtEl>
                                        <p:attrNameLst>
                                          <p:attrName>style.visibility</p:attrName>
                                        </p:attrNameLst>
                                      </p:cBhvr>
                                      <p:to>
                                        <p:strVal val="visible"/>
                                      </p:to>
                                    </p:set>
                                    <p:anim calcmode="lin" valueType="num">
                                      <p:cBhvr>
                                        <p:cTn id="11" dur="500" fill="hold"/>
                                        <p:tgtEl>
                                          <p:spTgt spid="43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3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 grpId="1" build="p" animBg="1" advAuto="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Shape 439"/>
          <p:cNvSpPr>
            <a:spLocks noGrp="1"/>
          </p:cNvSpPr>
          <p:nvPr>
            <p:ph type="title"/>
          </p:nvPr>
        </p:nvSpPr>
        <p:spPr>
          <a:xfrm>
            <a:off x="457200" y="274638"/>
            <a:ext cx="8229600" cy="1143000"/>
          </a:xfrm>
          <a:prstGeom prst="rect">
            <a:avLst/>
          </a:prstGeom>
        </p:spPr>
        <p:txBody>
          <a:bodyPr/>
          <a:lstStyle>
            <a:lvl1pPr defTabSz="850391">
              <a:defRPr sz="3627" b="1"/>
            </a:lvl1pPr>
          </a:lstStyle>
          <a:p>
            <a:pPr lvl="0">
              <a:defRPr sz="1800" b="0"/>
            </a:pPr>
            <a:r>
              <a:rPr sz="3627" b="1"/>
              <a:t>TERAPİ SÜRECİNDE ETKİN FAKTÖRLER</a:t>
            </a:r>
          </a:p>
        </p:txBody>
      </p:sp>
      <p:sp>
        <p:nvSpPr>
          <p:cNvPr id="440" name="Shape 440"/>
          <p:cNvSpPr>
            <a:spLocks noGrp="1"/>
          </p:cNvSpPr>
          <p:nvPr>
            <p:ph type="body" idx="1"/>
          </p:nvPr>
        </p:nvSpPr>
        <p:spPr>
          <a:xfrm>
            <a:off x="457200" y="1600199"/>
            <a:ext cx="8229600" cy="4525964"/>
          </a:xfrm>
          <a:prstGeom prst="rect">
            <a:avLst/>
          </a:prstGeom>
        </p:spPr>
        <p:txBody>
          <a:bodyPr/>
          <a:lstStyle/>
          <a:p>
            <a:pPr marL="514350" lvl="0" indent="-514350">
              <a:spcBef>
                <a:spcPts val="600"/>
              </a:spcBef>
              <a:buFontTx/>
              <a:buAutoNum type="arabicPeriod"/>
              <a:defRPr sz="1800"/>
            </a:pPr>
            <a:r>
              <a:rPr sz="2900" b="1" u="sng"/>
              <a:t>Danışan faktörleri</a:t>
            </a:r>
            <a:r>
              <a:rPr sz="2900" b="1"/>
              <a:t> (%40):</a:t>
            </a:r>
            <a:endParaRPr sz="2900"/>
          </a:p>
          <a:p>
            <a:pPr marL="742950" lvl="1" indent="-285750">
              <a:spcBef>
                <a:spcPts val="600"/>
              </a:spcBef>
              <a:defRPr sz="1800"/>
            </a:pPr>
            <a:r>
              <a:rPr sz="2500"/>
              <a:t>Danışanların, terapi sürecine getirdikleridir. Bunlar; danışanın güçlü yanlarını, inançlarını, değerlerini, becerilerini, deneyimlerini, başkalarından yardım ve destek sağlama yeteneklerini, değişim ve gelişim için sahip olduğu potansiyeli ve halihazırda yaşadıkları değişimleri içerir.</a:t>
            </a:r>
          </a:p>
          <a:p>
            <a:pPr marL="742950" lvl="1" indent="-285750">
              <a:spcBef>
                <a:spcPts val="600"/>
              </a:spcBef>
              <a:defRPr sz="1800"/>
            </a:pPr>
            <a:r>
              <a:rPr sz="2500"/>
              <a:t>Danışan faktörlerinin gücü, terapistin okulla ilgili sorunlara yaklaşımında ve terapinin diğer tüm uygulamalarında oldukça büyük bir öneme sahiptir.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40">
                                            <p:bg/>
                                          </p:spTgt>
                                        </p:tgtEl>
                                        <p:attrNameLst>
                                          <p:attrName>style.visibility</p:attrName>
                                        </p:attrNameLst>
                                      </p:cBhvr>
                                      <p:to>
                                        <p:strVal val="visible"/>
                                      </p:to>
                                    </p:set>
                                    <p:anim calcmode="lin" valueType="num">
                                      <p:cBhvr>
                                        <p:cTn id="7" dur="500" fill="hold"/>
                                        <p:tgtEl>
                                          <p:spTgt spid="440">
                                            <p:bg/>
                                          </p:spTgt>
                                        </p:tgtEl>
                                        <p:attrNameLst>
                                          <p:attrName>ppt_x</p:attrName>
                                        </p:attrNameLst>
                                      </p:cBhvr>
                                      <p:tavLst>
                                        <p:tav tm="0">
                                          <p:val>
                                            <p:strVal val="#ppt_x"/>
                                          </p:val>
                                        </p:tav>
                                        <p:tav tm="100000">
                                          <p:val>
                                            <p:strVal val="#ppt_x"/>
                                          </p:val>
                                        </p:tav>
                                      </p:tavLst>
                                    </p:anim>
                                    <p:anim calcmode="lin" valueType="num">
                                      <p:cBhvr>
                                        <p:cTn id="8" dur="500" fill="hold"/>
                                        <p:tgtEl>
                                          <p:spTgt spid="44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40">
                                            <p:txEl>
                                              <p:pRg st="0" end="0"/>
                                            </p:txEl>
                                          </p:spTgt>
                                        </p:tgtEl>
                                        <p:attrNameLst>
                                          <p:attrName>style.visibility</p:attrName>
                                        </p:attrNameLst>
                                      </p:cBhvr>
                                      <p:to>
                                        <p:strVal val="visible"/>
                                      </p:to>
                                    </p:set>
                                    <p:anim calcmode="lin" valueType="num">
                                      <p:cBhvr>
                                        <p:cTn id="11" dur="500" fill="hold"/>
                                        <p:tgtEl>
                                          <p:spTgt spid="44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4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440">
                                            <p:txEl>
                                              <p:pRg st="1" end="1"/>
                                            </p:txEl>
                                          </p:spTgt>
                                        </p:tgtEl>
                                        <p:attrNameLst>
                                          <p:attrName>style.visibility</p:attrName>
                                        </p:attrNameLst>
                                      </p:cBhvr>
                                      <p:to>
                                        <p:strVal val="visible"/>
                                      </p:to>
                                    </p:set>
                                    <p:anim calcmode="lin" valueType="num">
                                      <p:cBhvr>
                                        <p:cTn id="15" dur="500" fill="hold"/>
                                        <p:tgtEl>
                                          <p:spTgt spid="440">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40">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440">
                                            <p:txEl>
                                              <p:pRg st="2" end="2"/>
                                            </p:txEl>
                                          </p:spTgt>
                                        </p:tgtEl>
                                        <p:attrNameLst>
                                          <p:attrName>style.visibility</p:attrName>
                                        </p:attrNameLst>
                                      </p:cBhvr>
                                      <p:to>
                                        <p:strVal val="visible"/>
                                      </p:to>
                                    </p:set>
                                    <p:anim calcmode="lin" valueType="num">
                                      <p:cBhvr>
                                        <p:cTn id="19" dur="500" fill="hold"/>
                                        <p:tgtEl>
                                          <p:spTgt spid="440">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44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 grpId="1" build="p" animBg="1" advAuto="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Shape 442"/>
          <p:cNvSpPr>
            <a:spLocks noGrp="1"/>
          </p:cNvSpPr>
          <p:nvPr>
            <p:ph type="title"/>
          </p:nvPr>
        </p:nvSpPr>
        <p:spPr>
          <a:xfrm>
            <a:off x="457200" y="274638"/>
            <a:ext cx="8229600" cy="1143000"/>
          </a:xfrm>
          <a:prstGeom prst="rect">
            <a:avLst/>
          </a:prstGeom>
        </p:spPr>
        <p:txBody>
          <a:bodyPr/>
          <a:lstStyle>
            <a:lvl1pPr defTabSz="850391">
              <a:defRPr sz="3627" b="1"/>
            </a:lvl1pPr>
          </a:lstStyle>
          <a:p>
            <a:pPr lvl="0">
              <a:defRPr sz="1800" b="0"/>
            </a:pPr>
            <a:r>
              <a:rPr sz="3627" b="1"/>
              <a:t>TERAPİ SÜRECİNDE ETKİN FAKTÖRLER</a:t>
            </a:r>
          </a:p>
        </p:txBody>
      </p:sp>
      <p:sp>
        <p:nvSpPr>
          <p:cNvPr id="443" name="Shape 443"/>
          <p:cNvSpPr>
            <a:spLocks noGrp="1"/>
          </p:cNvSpPr>
          <p:nvPr>
            <p:ph type="body" idx="1"/>
          </p:nvPr>
        </p:nvSpPr>
        <p:spPr>
          <a:xfrm>
            <a:off x="457200" y="1600199"/>
            <a:ext cx="8229600" cy="4525964"/>
          </a:xfrm>
          <a:prstGeom prst="rect">
            <a:avLst/>
          </a:prstGeom>
        </p:spPr>
        <p:txBody>
          <a:bodyPr/>
          <a:lstStyle/>
          <a:p>
            <a:pPr marL="514350" lvl="0" indent="-514350">
              <a:spcBef>
                <a:spcPts val="600"/>
              </a:spcBef>
              <a:buFontTx/>
              <a:buAutoNum type="arabicPeriod" startAt="2"/>
              <a:defRPr sz="1800"/>
            </a:pPr>
            <a:r>
              <a:rPr sz="2900" b="1" u="sng"/>
              <a:t>İlişki faktörleri </a:t>
            </a:r>
            <a:r>
              <a:rPr sz="2900" b="1"/>
              <a:t>(%30):</a:t>
            </a:r>
            <a:r>
              <a:rPr sz="2900"/>
              <a:t> </a:t>
            </a:r>
          </a:p>
          <a:p>
            <a:pPr marL="742950" lvl="1" indent="-285750">
              <a:spcBef>
                <a:spcPts val="600"/>
              </a:spcBef>
              <a:defRPr sz="1800"/>
            </a:pPr>
            <a:r>
              <a:rPr sz="2500"/>
              <a:t>İlişki faktörleri, terapinin teorik yönelimine bakılmaksızın, birçok yaklaşımda bulunabilecek empati, içtenlik, koşulsuz kabul gibi faktörlerdir. Çözüm odaklı kısa terapi, “3-A kuralını” takip ederek danışan ve ilişki faktörlerini güçlü bir biçimde sağlar. “3-A kuralı” danışanın amaçlarının ve inançlarının </a:t>
            </a:r>
          </a:p>
          <a:p>
            <a:pPr marL="742950" lvl="1" indent="-285750">
              <a:spcBef>
                <a:spcPts val="600"/>
              </a:spcBef>
              <a:defRPr sz="1800"/>
            </a:pPr>
            <a:r>
              <a:rPr sz="2500"/>
              <a:t>1) kabulünü (</a:t>
            </a:r>
            <a:r>
              <a:rPr sz="2500" b="1"/>
              <a:t>A</a:t>
            </a:r>
            <a:r>
              <a:rPr sz="2500"/>
              <a:t>ccepting), </a:t>
            </a:r>
          </a:p>
          <a:p>
            <a:pPr marL="742950" lvl="1" indent="-285750">
              <a:spcBef>
                <a:spcPts val="600"/>
              </a:spcBef>
              <a:defRPr sz="1800"/>
            </a:pPr>
            <a:r>
              <a:rPr sz="2500"/>
              <a:t>2) onaylanmasını (</a:t>
            </a:r>
            <a:r>
              <a:rPr sz="2500" b="1"/>
              <a:t>A</a:t>
            </a:r>
            <a:r>
              <a:rPr sz="2500"/>
              <a:t>cknowledging) ve </a:t>
            </a:r>
          </a:p>
          <a:p>
            <a:pPr marL="742950" lvl="1" indent="-285750">
              <a:spcBef>
                <a:spcPts val="600"/>
              </a:spcBef>
              <a:defRPr sz="1800"/>
            </a:pPr>
            <a:r>
              <a:rPr sz="2500"/>
              <a:t>3) uygulanmasını (</a:t>
            </a:r>
            <a:r>
              <a:rPr sz="2500" b="1"/>
              <a:t>A</a:t>
            </a:r>
            <a:r>
              <a:rPr sz="2500"/>
              <a:t>ccommodating) içerir.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43">
                                            <p:bg/>
                                          </p:spTgt>
                                        </p:tgtEl>
                                        <p:attrNameLst>
                                          <p:attrName>style.visibility</p:attrName>
                                        </p:attrNameLst>
                                      </p:cBhvr>
                                      <p:to>
                                        <p:strVal val="visible"/>
                                      </p:to>
                                    </p:set>
                                    <p:anim calcmode="lin" valueType="num">
                                      <p:cBhvr>
                                        <p:cTn id="7" dur="500" fill="hold"/>
                                        <p:tgtEl>
                                          <p:spTgt spid="443">
                                            <p:bg/>
                                          </p:spTgt>
                                        </p:tgtEl>
                                        <p:attrNameLst>
                                          <p:attrName>ppt_x</p:attrName>
                                        </p:attrNameLst>
                                      </p:cBhvr>
                                      <p:tavLst>
                                        <p:tav tm="0">
                                          <p:val>
                                            <p:strVal val="#ppt_x"/>
                                          </p:val>
                                        </p:tav>
                                        <p:tav tm="100000">
                                          <p:val>
                                            <p:strVal val="#ppt_x"/>
                                          </p:val>
                                        </p:tav>
                                      </p:tavLst>
                                    </p:anim>
                                    <p:anim calcmode="lin" valueType="num">
                                      <p:cBhvr>
                                        <p:cTn id="8" dur="500" fill="hold"/>
                                        <p:tgtEl>
                                          <p:spTgt spid="44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43">
                                            <p:txEl>
                                              <p:pRg st="0" end="0"/>
                                            </p:txEl>
                                          </p:spTgt>
                                        </p:tgtEl>
                                        <p:attrNameLst>
                                          <p:attrName>style.visibility</p:attrName>
                                        </p:attrNameLst>
                                      </p:cBhvr>
                                      <p:to>
                                        <p:strVal val="visible"/>
                                      </p:to>
                                    </p:set>
                                    <p:anim calcmode="lin" valueType="num">
                                      <p:cBhvr>
                                        <p:cTn id="11" dur="500" fill="hold"/>
                                        <p:tgtEl>
                                          <p:spTgt spid="44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4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443">
                                            <p:txEl>
                                              <p:pRg st="1" end="1"/>
                                            </p:txEl>
                                          </p:spTgt>
                                        </p:tgtEl>
                                        <p:attrNameLst>
                                          <p:attrName>style.visibility</p:attrName>
                                        </p:attrNameLst>
                                      </p:cBhvr>
                                      <p:to>
                                        <p:strVal val="visible"/>
                                      </p:to>
                                    </p:set>
                                    <p:anim calcmode="lin" valueType="num">
                                      <p:cBhvr>
                                        <p:cTn id="15" dur="500" fill="hold"/>
                                        <p:tgtEl>
                                          <p:spTgt spid="44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4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443">
                                            <p:txEl>
                                              <p:pRg st="2" end="2"/>
                                            </p:txEl>
                                          </p:spTgt>
                                        </p:tgtEl>
                                        <p:attrNameLst>
                                          <p:attrName>style.visibility</p:attrName>
                                        </p:attrNameLst>
                                      </p:cBhvr>
                                      <p:to>
                                        <p:strVal val="visible"/>
                                      </p:to>
                                    </p:set>
                                    <p:anim calcmode="lin" valueType="num">
                                      <p:cBhvr>
                                        <p:cTn id="19" dur="500" fill="hold"/>
                                        <p:tgtEl>
                                          <p:spTgt spid="44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44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443">
                                            <p:txEl>
                                              <p:pRg st="3" end="3"/>
                                            </p:txEl>
                                          </p:spTgt>
                                        </p:tgtEl>
                                        <p:attrNameLst>
                                          <p:attrName>style.visibility</p:attrName>
                                        </p:attrNameLst>
                                      </p:cBhvr>
                                      <p:to>
                                        <p:strVal val="visible"/>
                                      </p:to>
                                    </p:set>
                                    <p:anim calcmode="lin" valueType="num">
                                      <p:cBhvr>
                                        <p:cTn id="23" dur="500" fill="hold"/>
                                        <p:tgtEl>
                                          <p:spTgt spid="443">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44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443">
                                            <p:txEl>
                                              <p:pRg st="4" end="4"/>
                                            </p:txEl>
                                          </p:spTgt>
                                        </p:tgtEl>
                                        <p:attrNameLst>
                                          <p:attrName>style.visibility</p:attrName>
                                        </p:attrNameLst>
                                      </p:cBhvr>
                                      <p:to>
                                        <p:strVal val="visible"/>
                                      </p:to>
                                    </p:set>
                                    <p:anim calcmode="lin" valueType="num">
                                      <p:cBhvr>
                                        <p:cTn id="27" dur="500" fill="hold"/>
                                        <p:tgtEl>
                                          <p:spTgt spid="443">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4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 grpId="1" build="p" animBg="1" advAuto="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Shape 445"/>
          <p:cNvSpPr>
            <a:spLocks noGrp="1"/>
          </p:cNvSpPr>
          <p:nvPr>
            <p:ph type="title"/>
          </p:nvPr>
        </p:nvSpPr>
        <p:spPr>
          <a:xfrm>
            <a:off x="457200" y="274638"/>
            <a:ext cx="8229600" cy="1143000"/>
          </a:xfrm>
          <a:prstGeom prst="rect">
            <a:avLst/>
          </a:prstGeom>
        </p:spPr>
        <p:txBody>
          <a:bodyPr/>
          <a:lstStyle>
            <a:lvl1pPr defTabSz="850391">
              <a:defRPr sz="3627" b="1"/>
            </a:lvl1pPr>
          </a:lstStyle>
          <a:p>
            <a:pPr lvl="0">
              <a:defRPr sz="1800" b="0"/>
            </a:pPr>
            <a:r>
              <a:rPr sz="3627" b="1"/>
              <a:t>TERAPİ SÜRECİNDE ETKİN FAKTÖRLER</a:t>
            </a:r>
          </a:p>
        </p:txBody>
      </p:sp>
      <p:sp>
        <p:nvSpPr>
          <p:cNvPr id="446" name="Shape 446"/>
          <p:cNvSpPr>
            <a:spLocks noGrp="1"/>
          </p:cNvSpPr>
          <p:nvPr>
            <p:ph type="body" idx="1"/>
          </p:nvPr>
        </p:nvSpPr>
        <p:spPr>
          <a:xfrm>
            <a:off x="457200" y="1600199"/>
            <a:ext cx="8229600" cy="4525964"/>
          </a:xfrm>
          <a:prstGeom prst="rect">
            <a:avLst/>
          </a:prstGeom>
        </p:spPr>
        <p:txBody>
          <a:bodyPr/>
          <a:lstStyle/>
          <a:p>
            <a:pPr marL="514350" lvl="0" indent="-514350">
              <a:spcBef>
                <a:spcPts val="600"/>
              </a:spcBef>
              <a:buFontTx/>
              <a:buAutoNum type="arabicPeriod" startAt="3"/>
              <a:defRPr sz="1800"/>
            </a:pPr>
            <a:r>
              <a:rPr sz="2900" b="1" u="sng"/>
              <a:t>Beklenti faktörleri</a:t>
            </a:r>
            <a:r>
              <a:rPr sz="2900" b="1"/>
              <a:t> (%15): </a:t>
            </a:r>
            <a:endParaRPr sz="2900"/>
          </a:p>
          <a:p>
            <a:pPr lvl="0">
              <a:spcBef>
                <a:spcPts val="600"/>
              </a:spcBef>
              <a:defRPr sz="1800"/>
            </a:pPr>
            <a:r>
              <a:rPr sz="2900"/>
              <a:t>Beklenti faktörleri, danışanın değişime ilişkin beklentilerini ve danışanın terapinin güvenirliği/inanırlılığı konusunda algısını içerir. Danışanın değişim konusunda olumlu beklentisinin ve umudunun olması, terapi sürecini olumlu yönde ilerletir. Terapist, aşağıda belirtilen yöntemleri kullanarak, kişilerin umut duygusu kazanmalarına yardımcı olabilir.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46">
                                            <p:bg/>
                                          </p:spTgt>
                                        </p:tgtEl>
                                        <p:attrNameLst>
                                          <p:attrName>style.visibility</p:attrName>
                                        </p:attrNameLst>
                                      </p:cBhvr>
                                      <p:to>
                                        <p:strVal val="visible"/>
                                      </p:to>
                                    </p:set>
                                    <p:anim calcmode="lin" valueType="num">
                                      <p:cBhvr>
                                        <p:cTn id="7" dur="500" fill="hold"/>
                                        <p:tgtEl>
                                          <p:spTgt spid="446">
                                            <p:bg/>
                                          </p:spTgt>
                                        </p:tgtEl>
                                        <p:attrNameLst>
                                          <p:attrName>ppt_x</p:attrName>
                                        </p:attrNameLst>
                                      </p:cBhvr>
                                      <p:tavLst>
                                        <p:tav tm="0">
                                          <p:val>
                                            <p:strVal val="#ppt_x"/>
                                          </p:val>
                                        </p:tav>
                                        <p:tav tm="100000">
                                          <p:val>
                                            <p:strVal val="#ppt_x"/>
                                          </p:val>
                                        </p:tav>
                                      </p:tavLst>
                                    </p:anim>
                                    <p:anim calcmode="lin" valueType="num">
                                      <p:cBhvr>
                                        <p:cTn id="8" dur="500" fill="hold"/>
                                        <p:tgtEl>
                                          <p:spTgt spid="44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46">
                                            <p:txEl>
                                              <p:pRg st="0" end="0"/>
                                            </p:txEl>
                                          </p:spTgt>
                                        </p:tgtEl>
                                        <p:attrNameLst>
                                          <p:attrName>style.visibility</p:attrName>
                                        </p:attrNameLst>
                                      </p:cBhvr>
                                      <p:to>
                                        <p:strVal val="visible"/>
                                      </p:to>
                                    </p:set>
                                    <p:anim calcmode="lin" valueType="num">
                                      <p:cBhvr>
                                        <p:cTn id="11" dur="500" fill="hold"/>
                                        <p:tgtEl>
                                          <p:spTgt spid="44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46">
                                            <p:txEl>
                                              <p:pRg st="1" end="1"/>
                                            </p:txEl>
                                          </p:spTgt>
                                        </p:tgtEl>
                                        <p:attrNameLst>
                                          <p:attrName>style.visibility</p:attrName>
                                        </p:attrNameLst>
                                      </p:cBhvr>
                                      <p:to>
                                        <p:strVal val="visible"/>
                                      </p:to>
                                    </p:set>
                                    <p:anim calcmode="lin" valueType="num">
                                      <p:cBhvr>
                                        <p:cTn id="17" dur="500" fill="hold"/>
                                        <p:tgtEl>
                                          <p:spTgt spid="446">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4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 grpId="1" build="p" animBg="1" advAuto="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Shape 448"/>
          <p:cNvSpPr>
            <a:spLocks noGrp="1"/>
          </p:cNvSpPr>
          <p:nvPr>
            <p:ph type="title"/>
          </p:nvPr>
        </p:nvSpPr>
        <p:spPr>
          <a:xfrm>
            <a:off x="457200" y="274638"/>
            <a:ext cx="8229600" cy="1143000"/>
          </a:xfrm>
          <a:prstGeom prst="rect">
            <a:avLst/>
          </a:prstGeom>
        </p:spPr>
        <p:txBody>
          <a:bodyPr/>
          <a:lstStyle>
            <a:lvl1pPr defTabSz="850391">
              <a:defRPr sz="3627" b="1"/>
            </a:lvl1pPr>
          </a:lstStyle>
          <a:p>
            <a:pPr lvl="0">
              <a:defRPr sz="1800" b="0"/>
            </a:pPr>
            <a:r>
              <a:rPr sz="3627" b="1"/>
              <a:t>TERAPİ SÜRECİNDE ETKİN FAKTÖRLER</a:t>
            </a:r>
          </a:p>
        </p:txBody>
      </p:sp>
      <p:sp>
        <p:nvSpPr>
          <p:cNvPr id="449" name="Shape 449"/>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startAt="3"/>
              <a:defRPr sz="1800"/>
            </a:pPr>
            <a:r>
              <a:rPr sz="3200" b="1" u="sng"/>
              <a:t>Beklenti faktörleri</a:t>
            </a:r>
            <a:r>
              <a:rPr sz="3200" b="1"/>
              <a:t> (%15): </a:t>
            </a:r>
          </a:p>
          <a:p>
            <a:pPr marL="514350" lvl="0" indent="-514350">
              <a:buFontTx/>
              <a:buAutoNum type="alphaLcParenR"/>
              <a:defRPr sz="1800"/>
            </a:pPr>
            <a:r>
              <a:rPr sz="3200"/>
              <a:t>Sorunları ve olasılıkları onaylamak.</a:t>
            </a:r>
          </a:p>
          <a:p>
            <a:pPr marL="514350" lvl="0" indent="-514350">
              <a:buFontTx/>
              <a:buAutoNum type="alphaLcParenR"/>
              <a:defRPr sz="1800"/>
            </a:pPr>
            <a:r>
              <a:rPr sz="3200"/>
              <a:t>Geçmiş yerine geleceğe odaklanmak.</a:t>
            </a:r>
          </a:p>
          <a:p>
            <a:pPr marL="514350" lvl="0" indent="-514350">
              <a:buFontTx/>
              <a:buAutoNum type="alphaLcParenR"/>
              <a:defRPr sz="1800"/>
            </a:pPr>
            <a:r>
              <a:rPr sz="3200"/>
              <a:t>Öğrencilerin, ailelerin ve öğretmenlerin yetkinliklerine ve kaynaklarına inanmak.</a:t>
            </a:r>
          </a:p>
          <a:p>
            <a:pPr marL="514350" lvl="0" indent="-514350">
              <a:buFontTx/>
              <a:buAutoNum type="alphaLcParenR"/>
              <a:defRPr sz="1800"/>
            </a:pPr>
            <a:r>
              <a:rPr sz="3200"/>
              <a:t>Terapi sürecinin kendi potansiyeline inanmak</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49">
                                            <p:bg/>
                                          </p:spTgt>
                                        </p:tgtEl>
                                        <p:attrNameLst>
                                          <p:attrName>style.visibility</p:attrName>
                                        </p:attrNameLst>
                                      </p:cBhvr>
                                      <p:to>
                                        <p:strVal val="visible"/>
                                      </p:to>
                                    </p:set>
                                    <p:anim calcmode="lin" valueType="num">
                                      <p:cBhvr>
                                        <p:cTn id="7" dur="500" fill="hold"/>
                                        <p:tgtEl>
                                          <p:spTgt spid="449">
                                            <p:bg/>
                                          </p:spTgt>
                                        </p:tgtEl>
                                        <p:attrNameLst>
                                          <p:attrName>ppt_x</p:attrName>
                                        </p:attrNameLst>
                                      </p:cBhvr>
                                      <p:tavLst>
                                        <p:tav tm="0">
                                          <p:val>
                                            <p:strVal val="#ppt_x"/>
                                          </p:val>
                                        </p:tav>
                                        <p:tav tm="100000">
                                          <p:val>
                                            <p:strVal val="#ppt_x"/>
                                          </p:val>
                                        </p:tav>
                                      </p:tavLst>
                                    </p:anim>
                                    <p:anim calcmode="lin" valueType="num">
                                      <p:cBhvr>
                                        <p:cTn id="8" dur="500" fill="hold"/>
                                        <p:tgtEl>
                                          <p:spTgt spid="44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49">
                                            <p:txEl>
                                              <p:pRg st="0" end="0"/>
                                            </p:txEl>
                                          </p:spTgt>
                                        </p:tgtEl>
                                        <p:attrNameLst>
                                          <p:attrName>style.visibility</p:attrName>
                                        </p:attrNameLst>
                                      </p:cBhvr>
                                      <p:to>
                                        <p:strVal val="visible"/>
                                      </p:to>
                                    </p:set>
                                    <p:anim calcmode="lin" valueType="num">
                                      <p:cBhvr>
                                        <p:cTn id="11" dur="500" fill="hold"/>
                                        <p:tgtEl>
                                          <p:spTgt spid="44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449">
                                            <p:txEl>
                                              <p:pRg st="1" end="1"/>
                                            </p:txEl>
                                          </p:spTgt>
                                        </p:tgtEl>
                                        <p:attrNameLst>
                                          <p:attrName>style.visibility</p:attrName>
                                        </p:attrNameLst>
                                      </p:cBhvr>
                                      <p:to>
                                        <p:strVal val="visible"/>
                                      </p:to>
                                    </p:set>
                                    <p:anim calcmode="lin" valueType="num">
                                      <p:cBhvr>
                                        <p:cTn id="17" dur="500" fill="hold"/>
                                        <p:tgtEl>
                                          <p:spTgt spid="44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44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449">
                                            <p:txEl>
                                              <p:pRg st="2" end="2"/>
                                            </p:txEl>
                                          </p:spTgt>
                                        </p:tgtEl>
                                        <p:attrNameLst>
                                          <p:attrName>style.visibility</p:attrName>
                                        </p:attrNameLst>
                                      </p:cBhvr>
                                      <p:to>
                                        <p:strVal val="visible"/>
                                      </p:to>
                                    </p:set>
                                    <p:anim calcmode="lin" valueType="num">
                                      <p:cBhvr>
                                        <p:cTn id="23" dur="500" fill="hold"/>
                                        <p:tgtEl>
                                          <p:spTgt spid="449">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44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449">
                                            <p:txEl>
                                              <p:pRg st="3" end="3"/>
                                            </p:txEl>
                                          </p:spTgt>
                                        </p:tgtEl>
                                        <p:attrNameLst>
                                          <p:attrName>style.visibility</p:attrName>
                                        </p:attrNameLst>
                                      </p:cBhvr>
                                      <p:to>
                                        <p:strVal val="visible"/>
                                      </p:to>
                                    </p:set>
                                    <p:anim calcmode="lin" valueType="num">
                                      <p:cBhvr>
                                        <p:cTn id="29" dur="500" fill="hold"/>
                                        <p:tgtEl>
                                          <p:spTgt spid="449">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44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449">
                                            <p:txEl>
                                              <p:pRg st="4" end="4"/>
                                            </p:txEl>
                                          </p:spTgt>
                                        </p:tgtEl>
                                        <p:attrNameLst>
                                          <p:attrName>style.visibility</p:attrName>
                                        </p:attrNameLst>
                                      </p:cBhvr>
                                      <p:to>
                                        <p:strVal val="visible"/>
                                      </p:to>
                                    </p:set>
                                    <p:anim calcmode="lin" valueType="num">
                                      <p:cBhvr>
                                        <p:cTn id="35" dur="500" fill="hold"/>
                                        <p:tgtEl>
                                          <p:spTgt spid="449">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4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 grpId="1" build="p" animBg="1" advAuto="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 name="Shape 451"/>
          <p:cNvSpPr>
            <a:spLocks noGrp="1"/>
          </p:cNvSpPr>
          <p:nvPr>
            <p:ph type="title"/>
          </p:nvPr>
        </p:nvSpPr>
        <p:spPr>
          <a:xfrm>
            <a:off x="457200" y="274638"/>
            <a:ext cx="8229600" cy="1143000"/>
          </a:xfrm>
          <a:prstGeom prst="rect">
            <a:avLst/>
          </a:prstGeom>
        </p:spPr>
        <p:txBody>
          <a:bodyPr/>
          <a:lstStyle>
            <a:lvl1pPr defTabSz="850391">
              <a:defRPr sz="3627" b="1"/>
            </a:lvl1pPr>
          </a:lstStyle>
          <a:p>
            <a:pPr lvl="0">
              <a:defRPr sz="1800" b="0"/>
            </a:pPr>
            <a:r>
              <a:rPr sz="3627" b="1"/>
              <a:t>TERAPİ SÜRECİNDE ETKİN FAKTÖRLER</a:t>
            </a:r>
          </a:p>
        </p:txBody>
      </p:sp>
      <p:sp>
        <p:nvSpPr>
          <p:cNvPr id="452" name="Shape 452"/>
          <p:cNvSpPr>
            <a:spLocks noGrp="1"/>
          </p:cNvSpPr>
          <p:nvPr>
            <p:ph type="body" idx="1"/>
          </p:nvPr>
        </p:nvSpPr>
        <p:spPr>
          <a:xfrm>
            <a:off x="457200" y="1600199"/>
            <a:ext cx="8229600" cy="4525964"/>
          </a:xfrm>
          <a:prstGeom prst="rect">
            <a:avLst/>
          </a:prstGeom>
        </p:spPr>
        <p:txBody>
          <a:bodyPr/>
          <a:lstStyle/>
          <a:p>
            <a:pPr marL="514350" lvl="0" indent="-514350">
              <a:buFontTx/>
              <a:buAutoNum type="arabicParenR" startAt="4"/>
              <a:defRPr sz="1800"/>
            </a:pPr>
            <a:r>
              <a:rPr sz="3200" b="1" u="sng"/>
              <a:t>Model/Teknik Faktörleri</a:t>
            </a:r>
            <a:r>
              <a:rPr sz="3200" b="1"/>
              <a:t> (%15): </a:t>
            </a:r>
          </a:p>
          <a:p>
            <a:pPr marL="742950" lvl="1" indent="-285750">
              <a:spcBef>
                <a:spcPts val="600"/>
              </a:spcBef>
              <a:defRPr sz="1800"/>
            </a:pPr>
            <a:r>
              <a:rPr sz="2800"/>
              <a:t>Model/teknik faktörleri terapistin benimsediği belirli bir teori ya da modeli ve terapistin bu model temelinde kullandığı müdahale tekniklerini içerir.</a:t>
            </a:r>
          </a:p>
          <a:p>
            <a:pPr marL="742950" lvl="1" indent="-285750">
              <a:spcBef>
                <a:spcPts val="600"/>
              </a:spcBef>
              <a:defRPr sz="1800"/>
            </a:pPr>
            <a:r>
              <a:rPr sz="2800"/>
              <a:t>Araştırma sonuçlarının da gösterdiği gibi, danışma ve psikoterapi sürecinde danışan faktörleri, en büyük orana ve öneme sahiptir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452">
                                            <p:bg/>
                                          </p:spTgt>
                                        </p:tgtEl>
                                        <p:attrNameLst>
                                          <p:attrName>style.visibility</p:attrName>
                                        </p:attrNameLst>
                                      </p:cBhvr>
                                      <p:to>
                                        <p:strVal val="visible"/>
                                      </p:to>
                                    </p:set>
                                    <p:anim calcmode="lin" valueType="num">
                                      <p:cBhvr>
                                        <p:cTn id="7" dur="500" fill="hold"/>
                                        <p:tgtEl>
                                          <p:spTgt spid="452">
                                            <p:bg/>
                                          </p:spTgt>
                                        </p:tgtEl>
                                        <p:attrNameLst>
                                          <p:attrName>ppt_x</p:attrName>
                                        </p:attrNameLst>
                                      </p:cBhvr>
                                      <p:tavLst>
                                        <p:tav tm="0">
                                          <p:val>
                                            <p:strVal val="#ppt_x"/>
                                          </p:val>
                                        </p:tav>
                                        <p:tav tm="100000">
                                          <p:val>
                                            <p:strVal val="#ppt_x"/>
                                          </p:val>
                                        </p:tav>
                                      </p:tavLst>
                                    </p:anim>
                                    <p:anim calcmode="lin" valueType="num">
                                      <p:cBhvr>
                                        <p:cTn id="8" dur="500" fill="hold"/>
                                        <p:tgtEl>
                                          <p:spTgt spid="45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452">
                                            <p:txEl>
                                              <p:pRg st="0" end="0"/>
                                            </p:txEl>
                                          </p:spTgt>
                                        </p:tgtEl>
                                        <p:attrNameLst>
                                          <p:attrName>style.visibility</p:attrName>
                                        </p:attrNameLst>
                                      </p:cBhvr>
                                      <p:to>
                                        <p:strVal val="visible"/>
                                      </p:to>
                                    </p:set>
                                    <p:anim calcmode="lin" valueType="num">
                                      <p:cBhvr>
                                        <p:cTn id="11" dur="500" fill="hold"/>
                                        <p:tgtEl>
                                          <p:spTgt spid="45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452">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452">
                                            <p:txEl>
                                              <p:pRg st="1" end="1"/>
                                            </p:txEl>
                                          </p:spTgt>
                                        </p:tgtEl>
                                        <p:attrNameLst>
                                          <p:attrName>style.visibility</p:attrName>
                                        </p:attrNameLst>
                                      </p:cBhvr>
                                      <p:to>
                                        <p:strVal val="visible"/>
                                      </p:to>
                                    </p:set>
                                    <p:anim calcmode="lin" valueType="num">
                                      <p:cBhvr>
                                        <p:cTn id="15" dur="500" fill="hold"/>
                                        <p:tgtEl>
                                          <p:spTgt spid="45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452">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452">
                                            <p:txEl>
                                              <p:pRg st="2" end="2"/>
                                            </p:txEl>
                                          </p:spTgt>
                                        </p:tgtEl>
                                        <p:attrNameLst>
                                          <p:attrName>style.visibility</p:attrName>
                                        </p:attrNameLst>
                                      </p:cBhvr>
                                      <p:to>
                                        <p:strVal val="visible"/>
                                      </p:to>
                                    </p:set>
                                    <p:anim calcmode="lin" valueType="num">
                                      <p:cBhvr>
                                        <p:cTn id="19" dur="500" fill="hold"/>
                                        <p:tgtEl>
                                          <p:spTgt spid="452">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45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 grpId="1" build="p"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Shape 88"/>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89" name="Shape 89"/>
          <p:cNvSpPr>
            <a:spLocks noGrp="1"/>
          </p:cNvSpPr>
          <p:nvPr>
            <p:ph type="body" idx="1"/>
          </p:nvPr>
        </p:nvSpPr>
        <p:spPr>
          <a:xfrm>
            <a:off x="457200" y="1600199"/>
            <a:ext cx="8229600" cy="4525964"/>
          </a:xfrm>
          <a:prstGeom prst="rect">
            <a:avLst/>
          </a:prstGeom>
        </p:spPr>
        <p:txBody>
          <a:bodyPr/>
          <a:lstStyle>
            <a:lvl1pPr marL="514350" indent="-514350">
              <a:buFontTx/>
              <a:buAutoNum type="arabicPeriod"/>
            </a:lvl1pPr>
            <a:lvl2pPr marL="914400" indent="-514350">
              <a:spcBef>
                <a:spcPts val="600"/>
              </a:spcBef>
              <a:defRPr sz="2800"/>
            </a:lvl2pPr>
          </a:lstStyle>
          <a:p>
            <a:pPr lvl="0">
              <a:defRPr sz="1800"/>
            </a:pPr>
            <a:r>
              <a:rPr sz="3200"/>
              <a:t>Geleceğe ve çözümlere olumlu olarak odaklanmanın birçok avantajı vardır. </a:t>
            </a:r>
          </a:p>
          <a:p>
            <a:pPr lvl="1">
              <a:defRPr sz="1800"/>
            </a:pPr>
            <a:r>
              <a:rPr sz="2800"/>
              <a:t>Eğer danışanlar çözümler üzerinde konuşarak kendilerini yeniden güçlü hissederlerse, terapinin gerçekten kısa olması içten bile değildir.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89">
                                            <p:bg/>
                                          </p:spTgt>
                                        </p:tgtEl>
                                        <p:attrNameLst>
                                          <p:attrName>style.visibility</p:attrName>
                                        </p:attrNameLst>
                                      </p:cBhvr>
                                      <p:to>
                                        <p:strVal val="visible"/>
                                      </p:to>
                                    </p:set>
                                    <p:anim calcmode="lin" valueType="num">
                                      <p:cBhvr>
                                        <p:cTn id="7" dur="500" fill="hold"/>
                                        <p:tgtEl>
                                          <p:spTgt spid="89">
                                            <p:bg/>
                                          </p:spTgt>
                                        </p:tgtEl>
                                        <p:attrNameLst>
                                          <p:attrName>ppt_x</p:attrName>
                                        </p:attrNameLst>
                                      </p:cBhvr>
                                      <p:tavLst>
                                        <p:tav tm="0">
                                          <p:val>
                                            <p:strVal val="#ppt_x"/>
                                          </p:val>
                                        </p:tav>
                                        <p:tav tm="100000">
                                          <p:val>
                                            <p:strVal val="#ppt_x"/>
                                          </p:val>
                                        </p:tav>
                                      </p:tavLst>
                                    </p:anim>
                                    <p:anim calcmode="lin" valueType="num">
                                      <p:cBhvr>
                                        <p:cTn id="8" dur="500" fill="hold"/>
                                        <p:tgtEl>
                                          <p:spTgt spid="8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89">
                                            <p:txEl>
                                              <p:pRg st="0" end="0"/>
                                            </p:txEl>
                                          </p:spTgt>
                                        </p:tgtEl>
                                        <p:attrNameLst>
                                          <p:attrName>style.visibility</p:attrName>
                                        </p:attrNameLst>
                                      </p:cBhvr>
                                      <p:to>
                                        <p:strVal val="visible"/>
                                      </p:to>
                                    </p:set>
                                    <p:anim calcmode="lin" valueType="num">
                                      <p:cBhvr>
                                        <p:cTn id="11" dur="5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89">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89">
                                            <p:txEl>
                                              <p:pRg st="1" end="1"/>
                                            </p:txEl>
                                          </p:spTgt>
                                        </p:tgtEl>
                                        <p:attrNameLst>
                                          <p:attrName>style.visibility</p:attrName>
                                        </p:attrNameLst>
                                      </p:cBhvr>
                                      <p:to>
                                        <p:strVal val="visible"/>
                                      </p:to>
                                    </p:set>
                                    <p:anim calcmode="lin" valueType="num">
                                      <p:cBhvr>
                                        <p:cTn id="15" dur="500" fill="hold"/>
                                        <p:tgtEl>
                                          <p:spTgt spid="8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8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1" build="p"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92" name="Shape 92"/>
          <p:cNvSpPr>
            <a:spLocks noGrp="1"/>
          </p:cNvSpPr>
          <p:nvPr>
            <p:ph type="body" idx="1"/>
          </p:nvPr>
        </p:nvSpPr>
        <p:spPr>
          <a:xfrm>
            <a:off x="457200" y="1600199"/>
            <a:ext cx="8229600" cy="4525964"/>
          </a:xfrm>
          <a:prstGeom prst="rect">
            <a:avLst/>
          </a:prstGeom>
        </p:spPr>
        <p:txBody>
          <a:bodyPr/>
          <a:lstStyle>
            <a:lvl1pPr marL="514350" indent="-514350">
              <a:buFontTx/>
              <a:buAutoNum type="arabicPeriod" startAt="2"/>
            </a:lvl1pPr>
            <a:lvl2pPr marL="914400" indent="-514350">
              <a:spcBef>
                <a:spcPts val="600"/>
              </a:spcBef>
              <a:defRPr sz="2800"/>
            </a:lvl2pPr>
          </a:lstStyle>
          <a:p>
            <a:pPr lvl="0">
              <a:defRPr sz="1800"/>
            </a:pPr>
            <a:r>
              <a:rPr sz="3200"/>
              <a:t>İşe yarar olma durumu her ne kadar geçici bir süre olumsuz koşullar tarafından bastırılmış olsa da, terapiye gelen bireyler, işe yarar olarak davranabilme yeteneğine sahiptirler.</a:t>
            </a:r>
          </a:p>
          <a:p>
            <a:pPr lvl="1">
              <a:defRPr sz="1800"/>
            </a:pPr>
            <a:r>
              <a:rPr sz="2800"/>
              <a:t>Sorun odaklı olarak düşünmek, insanları, sorunlarla baş etmede kullanacakları işe yarar yollar bulmaktan alıkoyar.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92">
                                            <p:bg/>
                                          </p:spTgt>
                                        </p:tgtEl>
                                        <p:attrNameLst>
                                          <p:attrName>style.visibility</p:attrName>
                                        </p:attrNameLst>
                                      </p:cBhvr>
                                      <p:to>
                                        <p:strVal val="visible"/>
                                      </p:to>
                                    </p:set>
                                    <p:anim calcmode="lin" valueType="num">
                                      <p:cBhvr>
                                        <p:cTn id="7" dur="500" fill="hold"/>
                                        <p:tgtEl>
                                          <p:spTgt spid="92">
                                            <p:bg/>
                                          </p:spTgt>
                                        </p:tgtEl>
                                        <p:attrNameLst>
                                          <p:attrName>ppt_x</p:attrName>
                                        </p:attrNameLst>
                                      </p:cBhvr>
                                      <p:tavLst>
                                        <p:tav tm="0">
                                          <p:val>
                                            <p:strVal val="#ppt_x"/>
                                          </p:val>
                                        </p:tav>
                                        <p:tav tm="100000">
                                          <p:val>
                                            <p:strVal val="#ppt_x"/>
                                          </p:val>
                                        </p:tav>
                                      </p:tavLst>
                                    </p:anim>
                                    <p:anim calcmode="lin" valueType="num">
                                      <p:cBhvr>
                                        <p:cTn id="8" dur="500" fill="hold"/>
                                        <p:tgtEl>
                                          <p:spTgt spid="9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92">
                                            <p:txEl>
                                              <p:pRg st="0" end="0"/>
                                            </p:txEl>
                                          </p:spTgt>
                                        </p:tgtEl>
                                        <p:attrNameLst>
                                          <p:attrName>style.visibility</p:attrName>
                                        </p:attrNameLst>
                                      </p:cBhvr>
                                      <p:to>
                                        <p:strVal val="visible"/>
                                      </p:to>
                                    </p:set>
                                    <p:anim calcmode="lin" valueType="num">
                                      <p:cBhvr>
                                        <p:cTn id="11" dur="500" fill="hold"/>
                                        <p:tgtEl>
                                          <p:spTgt spid="9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92">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92">
                                            <p:txEl>
                                              <p:pRg st="1" end="1"/>
                                            </p:txEl>
                                          </p:spTgt>
                                        </p:tgtEl>
                                        <p:attrNameLst>
                                          <p:attrName>style.visibility</p:attrName>
                                        </p:attrNameLst>
                                      </p:cBhvr>
                                      <p:to>
                                        <p:strVal val="visible"/>
                                      </p:to>
                                    </p:set>
                                    <p:anim calcmode="lin" valueType="num">
                                      <p:cBhvr>
                                        <p:cTn id="15" dur="500" fill="hold"/>
                                        <p:tgtEl>
                                          <p:spTgt spid="9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9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1" build="p"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95" name="Shape 95"/>
          <p:cNvSpPr>
            <a:spLocks noGrp="1"/>
          </p:cNvSpPr>
          <p:nvPr>
            <p:ph type="body" idx="1"/>
          </p:nvPr>
        </p:nvSpPr>
        <p:spPr>
          <a:xfrm>
            <a:off x="457200" y="1600199"/>
            <a:ext cx="8229600" cy="4525964"/>
          </a:xfrm>
          <a:prstGeom prst="rect">
            <a:avLst/>
          </a:prstGeom>
        </p:spPr>
        <p:txBody>
          <a:bodyPr/>
          <a:lstStyle>
            <a:lvl1pPr marL="514350" indent="-514350">
              <a:buFontTx/>
              <a:buAutoNum type="arabicPeriod" startAt="3"/>
            </a:lvl1pPr>
            <a:lvl2pPr marL="914400" indent="-514350">
              <a:spcBef>
                <a:spcPts val="600"/>
              </a:spcBef>
              <a:defRPr sz="2800"/>
            </a:lvl2pPr>
          </a:lstStyle>
          <a:p>
            <a:pPr lvl="0">
              <a:defRPr sz="1800"/>
            </a:pPr>
            <a:r>
              <a:rPr sz="3200"/>
              <a:t>Her sorunun mutlaka olmadığı istisnai durumlar vardır. </a:t>
            </a:r>
          </a:p>
          <a:p>
            <a:pPr lvl="1">
              <a:defRPr sz="1800"/>
            </a:pPr>
            <a:r>
              <a:rPr sz="2800"/>
              <a:t>Danışanlarla bu istisnai durumlar üzerine konuşulmalıdır. Böylece, daha önce başa çıkılmaz gibi görünen sorunun kontrolü, danışanlar tarafından sağlanacaktır. Bu istisnaların ortaya çıkardığı olumlu hava, sorunun çözümüne yönelik yeni olanaklar doğurabilecektir.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95">
                                            <p:bg/>
                                          </p:spTgt>
                                        </p:tgtEl>
                                        <p:attrNameLst>
                                          <p:attrName>style.visibility</p:attrName>
                                        </p:attrNameLst>
                                      </p:cBhvr>
                                      <p:to>
                                        <p:strVal val="visible"/>
                                      </p:to>
                                    </p:set>
                                    <p:anim calcmode="lin" valueType="num">
                                      <p:cBhvr>
                                        <p:cTn id="7" dur="500" fill="hold"/>
                                        <p:tgtEl>
                                          <p:spTgt spid="95">
                                            <p:bg/>
                                          </p:spTgt>
                                        </p:tgtEl>
                                        <p:attrNameLst>
                                          <p:attrName>ppt_x</p:attrName>
                                        </p:attrNameLst>
                                      </p:cBhvr>
                                      <p:tavLst>
                                        <p:tav tm="0">
                                          <p:val>
                                            <p:strVal val="#ppt_x"/>
                                          </p:val>
                                        </p:tav>
                                        <p:tav tm="100000">
                                          <p:val>
                                            <p:strVal val="#ppt_x"/>
                                          </p:val>
                                        </p:tav>
                                      </p:tavLst>
                                    </p:anim>
                                    <p:anim calcmode="lin" valueType="num">
                                      <p:cBhvr>
                                        <p:cTn id="8" dur="500" fill="hold"/>
                                        <p:tgtEl>
                                          <p:spTgt spid="9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95">
                                            <p:txEl>
                                              <p:pRg st="0" end="0"/>
                                            </p:txEl>
                                          </p:spTgt>
                                        </p:tgtEl>
                                        <p:attrNameLst>
                                          <p:attrName>style.visibility</p:attrName>
                                        </p:attrNameLst>
                                      </p:cBhvr>
                                      <p:to>
                                        <p:strVal val="visible"/>
                                      </p:to>
                                    </p:set>
                                    <p:anim calcmode="lin" valueType="num">
                                      <p:cBhvr>
                                        <p:cTn id="11" dur="500" fill="hold"/>
                                        <p:tgtEl>
                                          <p:spTgt spid="9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9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95">
                                            <p:txEl>
                                              <p:pRg st="1" end="1"/>
                                            </p:txEl>
                                          </p:spTgt>
                                        </p:tgtEl>
                                        <p:attrNameLst>
                                          <p:attrName>style.visibility</p:attrName>
                                        </p:attrNameLst>
                                      </p:cBhvr>
                                      <p:to>
                                        <p:strVal val="visible"/>
                                      </p:to>
                                    </p:set>
                                    <p:anim calcmode="lin" valueType="num">
                                      <p:cBhvr>
                                        <p:cTn id="15" dur="500" fill="hold"/>
                                        <p:tgtEl>
                                          <p:spTgt spid="95">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9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1" build="p"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98" name="Shape 98"/>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startAt="4"/>
              <a:defRPr sz="1800"/>
            </a:pPr>
            <a:endParaRPr sz="3200"/>
          </a:p>
          <a:p>
            <a:pPr marL="514350" lvl="0" indent="-514350">
              <a:buFontTx/>
              <a:buAutoNum type="arabicPeriod" startAt="4"/>
              <a:defRPr sz="1800"/>
            </a:pPr>
            <a:r>
              <a:rPr sz="3200"/>
              <a:t>Danışanlar genellikle kendilerinin tek bir yönünü ortaya koyarlar. </a:t>
            </a:r>
          </a:p>
          <a:p>
            <a:pPr marL="914400" lvl="1" indent="-514350">
              <a:spcBef>
                <a:spcPts val="600"/>
              </a:spcBef>
              <a:defRPr sz="1800"/>
            </a:pPr>
            <a:r>
              <a:rPr sz="2800"/>
              <a:t>Çözüm odaklı terapistler, anlattıkları hikayelerde farklı yönlerinin de ortaya koymaları yönünde danışanları yönlendirirler.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98">
                                            <p:txEl>
                                              <p:pRg st="1" end="1"/>
                                            </p:txEl>
                                          </p:spTgt>
                                        </p:tgtEl>
                                        <p:attrNameLst>
                                          <p:attrName>style.visibility</p:attrName>
                                        </p:attrNameLst>
                                      </p:cBhvr>
                                      <p:to>
                                        <p:strVal val="visible"/>
                                      </p:to>
                                    </p:set>
                                    <p:anim calcmode="lin" valueType="num">
                                      <p:cBhvr>
                                        <p:cTn id="7" dur="500" fill="hold"/>
                                        <p:tgtEl>
                                          <p:spTgt spid="98">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9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98">
                                            <p:txEl>
                                              <p:pRg st="2" end="2"/>
                                            </p:txEl>
                                          </p:spTgt>
                                        </p:tgtEl>
                                        <p:attrNameLst>
                                          <p:attrName>style.visibility</p:attrName>
                                        </p:attrNameLst>
                                      </p:cBhvr>
                                      <p:to>
                                        <p:strVal val="visible"/>
                                      </p:to>
                                    </p:set>
                                    <p:anim calcmode="lin" valueType="num">
                                      <p:cBhvr>
                                        <p:cTn id="11" dur="500" fill="hold"/>
                                        <p:tgtEl>
                                          <p:spTgt spid="98">
                                            <p:txEl>
                                              <p:pRg st="2" end="2"/>
                                            </p:txEl>
                                          </p:spTgt>
                                        </p:tgtEl>
                                        <p:attrNameLst>
                                          <p:attrName>ppt_x</p:attrName>
                                        </p:attrNameLst>
                                      </p:cBhvr>
                                      <p:tavLst>
                                        <p:tav tm="0">
                                          <p:val>
                                            <p:strVal val="#ppt_x"/>
                                          </p:val>
                                        </p:tav>
                                        <p:tav tm="100000">
                                          <p:val>
                                            <p:strVal val="#ppt_x"/>
                                          </p:val>
                                        </p:tav>
                                      </p:tavLst>
                                    </p:anim>
                                    <p:anim calcmode="lin" valueType="num">
                                      <p:cBhvr>
                                        <p:cTn id="12" dur="500" fill="hold"/>
                                        <p:tgtEl>
                                          <p:spTgt spid="9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1" build="p"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hape 100"/>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101" name="Shape 101"/>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startAt="5"/>
              <a:defRPr sz="1800"/>
            </a:pPr>
            <a:endParaRPr sz="3200"/>
          </a:p>
          <a:p>
            <a:pPr marL="514350" lvl="0" indent="-514350">
              <a:buFontTx/>
              <a:buAutoNum type="arabicPeriod" startAt="5"/>
              <a:defRPr sz="1800"/>
            </a:pPr>
            <a:r>
              <a:rPr sz="3200"/>
              <a:t>Ufak değişiklikler büyük değişikliklere neden olur. </a:t>
            </a:r>
          </a:p>
          <a:p>
            <a:pPr marL="914400" lvl="1" indent="-514350">
              <a:spcBef>
                <a:spcPts val="600"/>
              </a:spcBef>
              <a:defRPr sz="1800"/>
            </a:pPr>
            <a:r>
              <a:rPr sz="2800"/>
              <a:t>Herhangi bir sorun, zamanında atılan bir adımla çözülebilir.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01">
                                            <p:txEl>
                                              <p:pRg st="1" end="1"/>
                                            </p:txEl>
                                          </p:spTgt>
                                        </p:tgtEl>
                                        <p:attrNameLst>
                                          <p:attrName>style.visibility</p:attrName>
                                        </p:attrNameLst>
                                      </p:cBhvr>
                                      <p:to>
                                        <p:strVal val="visible"/>
                                      </p:to>
                                    </p:set>
                                    <p:anim calcmode="lin" valueType="num">
                                      <p:cBhvr>
                                        <p:cTn id="7" dur="500" fill="hold"/>
                                        <p:tgtEl>
                                          <p:spTgt spid="101">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10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01">
                                            <p:txEl>
                                              <p:pRg st="2" end="2"/>
                                            </p:txEl>
                                          </p:spTgt>
                                        </p:tgtEl>
                                        <p:attrNameLst>
                                          <p:attrName>style.visibility</p:attrName>
                                        </p:attrNameLst>
                                      </p:cBhvr>
                                      <p:to>
                                        <p:strVal val="visible"/>
                                      </p:to>
                                    </p:set>
                                    <p:anim calcmode="lin" valueType="num">
                                      <p:cBhvr>
                                        <p:cTn id="11" dur="5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2" dur="500" fill="hold"/>
                                        <p:tgtEl>
                                          <p:spTgt spid="10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1" build="p"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104" name="Shape 104"/>
          <p:cNvSpPr>
            <a:spLocks noGrp="1"/>
          </p:cNvSpPr>
          <p:nvPr>
            <p:ph type="body" idx="1"/>
          </p:nvPr>
        </p:nvSpPr>
        <p:spPr>
          <a:xfrm>
            <a:off x="457200" y="1600199"/>
            <a:ext cx="8229600" cy="4525964"/>
          </a:xfrm>
          <a:prstGeom prst="rect">
            <a:avLst/>
          </a:prstGeom>
        </p:spPr>
        <p:txBody>
          <a:bodyPr/>
          <a:lstStyle>
            <a:lvl1pPr marL="514350" indent="-514350">
              <a:buFontTx/>
              <a:buAutoNum type="arabicPeriod" startAt="6"/>
            </a:lvl1pPr>
            <a:lvl2pPr marL="914400" indent="-514350">
              <a:spcBef>
                <a:spcPts val="600"/>
              </a:spcBef>
              <a:defRPr sz="2800"/>
            </a:lvl2pPr>
          </a:lstStyle>
          <a:p>
            <a:pPr lvl="0">
              <a:defRPr sz="1800"/>
            </a:pPr>
            <a:r>
              <a:rPr sz="3200"/>
              <a:t>Danışanlar değişimi isterler, değişmeye yetecek kapasiteleri vardır ve değişimin olması için ellerinden geleni yaparlar. </a:t>
            </a:r>
          </a:p>
          <a:p>
            <a:pPr lvl="1">
              <a:defRPr sz="1800"/>
            </a:pPr>
            <a:r>
              <a:rPr sz="2800"/>
              <a:t>Terapistler, değişime dirençli örüntüleri kontrol edecek stratejilerle uğraşmaktan çok, danışanlarla işbirliğine dayalı bir ortaklık kurmaya çalışmalıdırlar.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04">
                                            <p:bg/>
                                          </p:spTgt>
                                        </p:tgtEl>
                                        <p:attrNameLst>
                                          <p:attrName>style.visibility</p:attrName>
                                        </p:attrNameLst>
                                      </p:cBhvr>
                                      <p:to>
                                        <p:strVal val="visible"/>
                                      </p:to>
                                    </p:set>
                                    <p:anim calcmode="lin" valueType="num">
                                      <p:cBhvr>
                                        <p:cTn id="7" dur="500" fill="hold"/>
                                        <p:tgtEl>
                                          <p:spTgt spid="104">
                                            <p:bg/>
                                          </p:spTgt>
                                        </p:tgtEl>
                                        <p:attrNameLst>
                                          <p:attrName>ppt_x</p:attrName>
                                        </p:attrNameLst>
                                      </p:cBhvr>
                                      <p:tavLst>
                                        <p:tav tm="0">
                                          <p:val>
                                            <p:strVal val="#ppt_x"/>
                                          </p:val>
                                        </p:tav>
                                        <p:tav tm="100000">
                                          <p:val>
                                            <p:strVal val="#ppt_x"/>
                                          </p:val>
                                        </p:tav>
                                      </p:tavLst>
                                    </p:anim>
                                    <p:anim calcmode="lin" valueType="num">
                                      <p:cBhvr>
                                        <p:cTn id="8" dur="500" fill="hold"/>
                                        <p:tgtEl>
                                          <p:spTgt spid="10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04">
                                            <p:txEl>
                                              <p:pRg st="0" end="0"/>
                                            </p:txEl>
                                          </p:spTgt>
                                        </p:tgtEl>
                                        <p:attrNameLst>
                                          <p:attrName>style.visibility</p:attrName>
                                        </p:attrNameLst>
                                      </p:cBhvr>
                                      <p:to>
                                        <p:strVal val="visible"/>
                                      </p:to>
                                    </p:set>
                                    <p:anim calcmode="lin" valueType="num">
                                      <p:cBhvr>
                                        <p:cTn id="11" dur="5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0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04">
                                            <p:txEl>
                                              <p:pRg st="1" end="1"/>
                                            </p:txEl>
                                          </p:spTgt>
                                        </p:tgtEl>
                                        <p:attrNameLst>
                                          <p:attrName>style.visibility</p:attrName>
                                        </p:attrNameLst>
                                      </p:cBhvr>
                                      <p:to>
                                        <p:strVal val="visible"/>
                                      </p:to>
                                    </p:set>
                                    <p:anim calcmode="lin" valueType="num">
                                      <p:cBhvr>
                                        <p:cTn id="15" dur="500" fill="hold"/>
                                        <p:tgtEl>
                                          <p:spTgt spid="10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0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1" build="p"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a:xfrm>
            <a:off x="457200" y="274638"/>
            <a:ext cx="8229600" cy="1143000"/>
          </a:xfrm>
          <a:prstGeom prst="rect">
            <a:avLst/>
          </a:prstGeom>
        </p:spPr>
        <p:txBody>
          <a:bodyPr>
            <a:normAutofit fontScale="90000"/>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53" name="Shape 53"/>
          <p:cNvSpPr>
            <a:spLocks noGrp="1"/>
          </p:cNvSpPr>
          <p:nvPr>
            <p:ph type="body" idx="1"/>
          </p:nvPr>
        </p:nvSpPr>
        <p:spPr>
          <a:xfrm>
            <a:off x="457200" y="1600199"/>
            <a:ext cx="8229600" cy="4525964"/>
          </a:xfrm>
          <a:prstGeom prst="rect">
            <a:avLst/>
          </a:prstGeom>
        </p:spPr>
        <p:txBody>
          <a:bodyPr/>
          <a:lstStyle/>
          <a:p>
            <a:pPr lvl="0">
              <a:defRPr sz="1800"/>
            </a:pPr>
            <a:r>
              <a:rPr sz="3200"/>
              <a:t>Çözüm odaklı	kısa terapi, Mental Researsch Instute (Zihinsel Araştırmalar Merkezi)nde geliştirilen stratejik terapi oryantasyonundan ortaya çıkmıştır. </a:t>
            </a:r>
          </a:p>
          <a:p>
            <a:pPr lvl="0">
              <a:defRPr sz="1800"/>
            </a:pPr>
            <a:r>
              <a:rPr sz="3200"/>
              <a:t>Bu terapi yöntemi, sorunu çözmeye odaklanmaktansa, tamamen çözümün kendisi üzerinde odaklanır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53">
                                            <p:bg/>
                                          </p:spTgt>
                                        </p:tgtEl>
                                        <p:attrNameLst>
                                          <p:attrName>style.visibility</p:attrName>
                                        </p:attrNameLst>
                                      </p:cBhvr>
                                      <p:to>
                                        <p:strVal val="visible"/>
                                      </p:to>
                                    </p:set>
                                    <p:anim calcmode="lin" valueType="num">
                                      <p:cBhvr>
                                        <p:cTn id="7" dur="500" fill="hold"/>
                                        <p:tgtEl>
                                          <p:spTgt spid="53">
                                            <p:bg/>
                                          </p:spTgt>
                                        </p:tgtEl>
                                        <p:attrNameLst>
                                          <p:attrName>ppt_x</p:attrName>
                                        </p:attrNameLst>
                                      </p:cBhvr>
                                      <p:tavLst>
                                        <p:tav tm="0">
                                          <p:val>
                                            <p:strVal val="#ppt_x"/>
                                          </p:val>
                                        </p:tav>
                                        <p:tav tm="100000">
                                          <p:val>
                                            <p:strVal val="#ppt_x"/>
                                          </p:val>
                                        </p:tav>
                                      </p:tavLst>
                                    </p:anim>
                                    <p:anim calcmode="lin" valueType="num">
                                      <p:cBhvr>
                                        <p:cTn id="8" dur="500" fill="hold"/>
                                        <p:tgtEl>
                                          <p:spTgt spid="5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53">
                                            <p:txEl>
                                              <p:pRg st="0" end="0"/>
                                            </p:txEl>
                                          </p:spTgt>
                                        </p:tgtEl>
                                        <p:attrNameLst>
                                          <p:attrName>style.visibility</p:attrName>
                                        </p:attrNameLst>
                                      </p:cBhvr>
                                      <p:to>
                                        <p:strVal val="visible"/>
                                      </p:to>
                                    </p:set>
                                    <p:anim calcmode="lin" valueType="num">
                                      <p:cBhvr>
                                        <p:cTn id="11"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53">
                                            <p:txEl>
                                              <p:pRg st="1" end="1"/>
                                            </p:txEl>
                                          </p:spTgt>
                                        </p:tgtEl>
                                        <p:attrNameLst>
                                          <p:attrName>style.visibility</p:attrName>
                                        </p:attrNameLst>
                                      </p:cBhvr>
                                      <p:to>
                                        <p:strVal val="visible"/>
                                      </p:to>
                                    </p:set>
                                    <p:anim calcmode="lin" valueType="num">
                                      <p:cBhvr>
                                        <p:cTn id="17" dur="500" fill="hold"/>
                                        <p:tgtEl>
                                          <p:spTgt spid="5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5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1" build="p"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107" name="Shape 107"/>
          <p:cNvSpPr>
            <a:spLocks noGrp="1"/>
          </p:cNvSpPr>
          <p:nvPr>
            <p:ph type="body" idx="1"/>
          </p:nvPr>
        </p:nvSpPr>
        <p:spPr>
          <a:xfrm>
            <a:off x="457200" y="1600199"/>
            <a:ext cx="8229600" cy="4525964"/>
          </a:xfrm>
          <a:prstGeom prst="rect">
            <a:avLst/>
          </a:prstGeom>
        </p:spPr>
        <p:txBody>
          <a:bodyPr/>
          <a:lstStyle>
            <a:lvl1pPr marL="514350" indent="-514350">
              <a:buFontTx/>
              <a:buAutoNum type="arabicPeriod" startAt="7"/>
            </a:lvl1pPr>
            <a:lvl2pPr marL="914400" indent="-514350">
              <a:spcBef>
                <a:spcPts val="600"/>
              </a:spcBef>
              <a:defRPr sz="2800"/>
            </a:lvl2pPr>
          </a:lstStyle>
          <a:p>
            <a:pPr lvl="0">
              <a:defRPr sz="1800"/>
            </a:pPr>
            <a:r>
              <a:rPr sz="3200"/>
              <a:t>Danışanlar, sorun çözmeye yönelik niyetlerine güvenebilmelidirler. </a:t>
            </a:r>
          </a:p>
          <a:p>
            <a:pPr lvl="1">
              <a:defRPr sz="1800"/>
            </a:pPr>
            <a:r>
              <a:rPr sz="2800"/>
              <a:t>Tüm insanlar için aynı şekilde kullanılacak, belirli sorunların belirli “doğru” çözümleri yoktur. Her birey kendine özgüdür ve dolayısıyla her çözüm de kendine özgüdür.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07">
                                            <p:bg/>
                                          </p:spTgt>
                                        </p:tgtEl>
                                        <p:attrNameLst>
                                          <p:attrName>style.visibility</p:attrName>
                                        </p:attrNameLst>
                                      </p:cBhvr>
                                      <p:to>
                                        <p:strVal val="visible"/>
                                      </p:to>
                                    </p:set>
                                    <p:anim calcmode="lin" valueType="num">
                                      <p:cBhvr>
                                        <p:cTn id="7" dur="500" fill="hold"/>
                                        <p:tgtEl>
                                          <p:spTgt spid="107">
                                            <p:bg/>
                                          </p:spTgt>
                                        </p:tgtEl>
                                        <p:attrNameLst>
                                          <p:attrName>ppt_x</p:attrName>
                                        </p:attrNameLst>
                                      </p:cBhvr>
                                      <p:tavLst>
                                        <p:tav tm="0">
                                          <p:val>
                                            <p:strVal val="#ppt_x"/>
                                          </p:val>
                                        </p:tav>
                                        <p:tav tm="100000">
                                          <p:val>
                                            <p:strVal val="#ppt_x"/>
                                          </p:val>
                                        </p:tav>
                                      </p:tavLst>
                                    </p:anim>
                                    <p:anim calcmode="lin" valueType="num">
                                      <p:cBhvr>
                                        <p:cTn id="8" dur="500" fill="hold"/>
                                        <p:tgtEl>
                                          <p:spTgt spid="10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07">
                                            <p:txEl>
                                              <p:pRg st="0" end="0"/>
                                            </p:txEl>
                                          </p:spTgt>
                                        </p:tgtEl>
                                        <p:attrNameLst>
                                          <p:attrName>style.visibility</p:attrName>
                                        </p:attrNameLst>
                                      </p:cBhvr>
                                      <p:to>
                                        <p:strVal val="visible"/>
                                      </p:to>
                                    </p:set>
                                    <p:anim calcmode="lin" valueType="num">
                                      <p:cBhvr>
                                        <p:cTn id="11" dur="500" fill="hold"/>
                                        <p:tgtEl>
                                          <p:spTgt spid="10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0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07">
                                            <p:txEl>
                                              <p:pRg st="1" end="1"/>
                                            </p:txEl>
                                          </p:spTgt>
                                        </p:tgtEl>
                                        <p:attrNameLst>
                                          <p:attrName>style.visibility</p:attrName>
                                        </p:attrNameLst>
                                      </p:cBhvr>
                                      <p:to>
                                        <p:strVal val="visible"/>
                                      </p:to>
                                    </p:set>
                                    <p:anim calcmode="lin" valueType="num">
                                      <p:cBhvr>
                                        <p:cTn id="15" dur="500" fill="hold"/>
                                        <p:tgtEl>
                                          <p:spTgt spid="10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1" build="p"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VARSAYIMLARI</a:t>
            </a:r>
          </a:p>
        </p:txBody>
      </p:sp>
      <p:sp>
        <p:nvSpPr>
          <p:cNvPr id="110" name="Shape 110"/>
          <p:cNvSpPr>
            <a:spLocks noGrp="1"/>
          </p:cNvSpPr>
          <p:nvPr>
            <p:ph type="body" idx="1"/>
          </p:nvPr>
        </p:nvSpPr>
        <p:spPr>
          <a:xfrm>
            <a:off x="457200" y="1600199"/>
            <a:ext cx="8229600" cy="4525964"/>
          </a:xfrm>
          <a:prstGeom prst="rect">
            <a:avLst/>
          </a:prstGeom>
        </p:spPr>
        <p:txBody>
          <a:bodyPr/>
          <a:lstStyle/>
          <a:p>
            <a:pPr marL="504063" lvl="0" indent="-504063" defTabSz="896111">
              <a:lnSpc>
                <a:spcPct val="90000"/>
              </a:lnSpc>
              <a:spcBef>
                <a:spcPts val="600"/>
              </a:spcBef>
              <a:defRPr sz="1800"/>
            </a:pPr>
            <a:r>
              <a:rPr sz="2646"/>
              <a:t>Walter ve Peller (2000), bu varsayımlarla terapi kavramından, kişisel konsültasyon kavramına bir geçiş yapmışlardır. </a:t>
            </a:r>
          </a:p>
          <a:p>
            <a:pPr marL="504063" lvl="0" indent="-504063" defTabSz="896111">
              <a:lnSpc>
                <a:spcPct val="90000"/>
              </a:lnSpc>
              <a:spcBef>
                <a:spcPts val="600"/>
              </a:spcBef>
              <a:defRPr sz="1800"/>
            </a:pPr>
            <a:r>
              <a:rPr sz="2646"/>
              <a:t>Danışanların olumlu bir gelecek yaratabilmelerine yardımcı olabilmek için, onların tercihlerini ve olasılıklarını merkez alan konuşmaların önemi üzerinde durmuşlardır. </a:t>
            </a:r>
          </a:p>
          <a:p>
            <a:pPr marL="504063" lvl="0" indent="-504063" defTabSz="896111">
              <a:lnSpc>
                <a:spcPct val="90000"/>
              </a:lnSpc>
              <a:spcBef>
                <a:spcPts val="600"/>
              </a:spcBef>
              <a:defRPr sz="1800"/>
            </a:pPr>
            <a:r>
              <a:rPr sz="2646"/>
              <a:t>Walter ve Peller, bir uzman tavrı takınmaktan kaçınarak, danışanların arzularının neler olduğunu birlikte anlamaya gönüllü, ilgili ve meraklı olduklarını gösterebileceklerine inanmışlardır.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10">
                                            <p:bg/>
                                          </p:spTgt>
                                        </p:tgtEl>
                                        <p:attrNameLst>
                                          <p:attrName>style.visibility</p:attrName>
                                        </p:attrNameLst>
                                      </p:cBhvr>
                                      <p:to>
                                        <p:strVal val="visible"/>
                                      </p:to>
                                    </p:set>
                                    <p:anim calcmode="lin" valueType="num">
                                      <p:cBhvr>
                                        <p:cTn id="7" dur="500" fill="hold"/>
                                        <p:tgtEl>
                                          <p:spTgt spid="110">
                                            <p:bg/>
                                          </p:spTgt>
                                        </p:tgtEl>
                                        <p:attrNameLst>
                                          <p:attrName>ppt_x</p:attrName>
                                        </p:attrNameLst>
                                      </p:cBhvr>
                                      <p:tavLst>
                                        <p:tav tm="0">
                                          <p:val>
                                            <p:strVal val="#ppt_x"/>
                                          </p:val>
                                        </p:tav>
                                        <p:tav tm="100000">
                                          <p:val>
                                            <p:strVal val="#ppt_x"/>
                                          </p:val>
                                        </p:tav>
                                      </p:tavLst>
                                    </p:anim>
                                    <p:anim calcmode="lin" valueType="num">
                                      <p:cBhvr>
                                        <p:cTn id="8" dur="500" fill="hold"/>
                                        <p:tgtEl>
                                          <p:spTgt spid="11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10">
                                            <p:txEl>
                                              <p:pRg st="0" end="0"/>
                                            </p:txEl>
                                          </p:spTgt>
                                        </p:tgtEl>
                                        <p:attrNameLst>
                                          <p:attrName>style.visibility</p:attrName>
                                        </p:attrNameLst>
                                      </p:cBhvr>
                                      <p:to>
                                        <p:strVal val="visible"/>
                                      </p:to>
                                    </p:set>
                                    <p:anim calcmode="lin" valueType="num">
                                      <p:cBhvr>
                                        <p:cTn id="11" dur="500" fill="hold"/>
                                        <p:tgtEl>
                                          <p:spTgt spid="11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10">
                                            <p:txEl>
                                              <p:pRg st="1" end="1"/>
                                            </p:txEl>
                                          </p:spTgt>
                                        </p:tgtEl>
                                        <p:attrNameLst>
                                          <p:attrName>style.visibility</p:attrName>
                                        </p:attrNameLst>
                                      </p:cBhvr>
                                      <p:to>
                                        <p:strVal val="visible"/>
                                      </p:to>
                                    </p:set>
                                    <p:anim calcmode="lin" valueType="num">
                                      <p:cBhvr>
                                        <p:cTn id="17" dur="500" fill="hold"/>
                                        <p:tgtEl>
                                          <p:spTgt spid="11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10">
                                            <p:txEl>
                                              <p:pRg st="2" end="2"/>
                                            </p:txEl>
                                          </p:spTgt>
                                        </p:tgtEl>
                                        <p:attrNameLst>
                                          <p:attrName>style.visibility</p:attrName>
                                        </p:attrNameLst>
                                      </p:cBhvr>
                                      <p:to>
                                        <p:strVal val="visible"/>
                                      </p:to>
                                    </p:set>
                                    <p:anim calcmode="lin" valueType="num">
                                      <p:cBhvr>
                                        <p:cTn id="23" dur="500" fill="hold"/>
                                        <p:tgtEl>
                                          <p:spTgt spid="110">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1" build="p"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13" name="Shape 113"/>
          <p:cNvSpPr>
            <a:spLocks noGrp="1"/>
          </p:cNvSpPr>
          <p:nvPr>
            <p:ph type="body" idx="1"/>
          </p:nvPr>
        </p:nvSpPr>
        <p:spPr>
          <a:xfrm>
            <a:off x="457200" y="1600199"/>
            <a:ext cx="8229600" cy="4525964"/>
          </a:xfrm>
          <a:prstGeom prst="rect">
            <a:avLst/>
          </a:prstGeom>
        </p:spPr>
        <p:txBody>
          <a:bodyPr/>
          <a:lstStyle/>
          <a:p>
            <a:pPr lvl="0">
              <a:defRPr sz="1800"/>
            </a:pPr>
            <a:r>
              <a:rPr sz="3200"/>
              <a:t>Öncelikle Berg ve Miller çözüm odaklı kısa terapinin 8 ilkesinden bahsetmişler, fakat daha sonra Davis ve Osborn ek olarak terapötik sürecin ana çerçevesini oluşturan, beş ilke daha önermişlerdir. </a:t>
            </a:r>
          </a:p>
          <a:p>
            <a:pPr lvl="0">
              <a:defRPr sz="1800"/>
            </a:pPr>
            <a:r>
              <a:rPr sz="3200"/>
              <a:t>Bu ilkeleri bilmek, terapiyi daha iyi anlama açısından önemlidir.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13">
                                            <p:bg/>
                                          </p:spTgt>
                                        </p:tgtEl>
                                        <p:attrNameLst>
                                          <p:attrName>style.visibility</p:attrName>
                                        </p:attrNameLst>
                                      </p:cBhvr>
                                      <p:to>
                                        <p:strVal val="visible"/>
                                      </p:to>
                                    </p:set>
                                    <p:anim calcmode="lin" valueType="num">
                                      <p:cBhvr>
                                        <p:cTn id="7" dur="500" fill="hold"/>
                                        <p:tgtEl>
                                          <p:spTgt spid="113">
                                            <p:bg/>
                                          </p:spTgt>
                                        </p:tgtEl>
                                        <p:attrNameLst>
                                          <p:attrName>ppt_x</p:attrName>
                                        </p:attrNameLst>
                                      </p:cBhvr>
                                      <p:tavLst>
                                        <p:tav tm="0">
                                          <p:val>
                                            <p:strVal val="#ppt_x"/>
                                          </p:val>
                                        </p:tav>
                                        <p:tav tm="100000">
                                          <p:val>
                                            <p:strVal val="#ppt_x"/>
                                          </p:val>
                                        </p:tav>
                                      </p:tavLst>
                                    </p:anim>
                                    <p:anim calcmode="lin" valueType="num">
                                      <p:cBhvr>
                                        <p:cTn id="8" dur="500" fill="hold"/>
                                        <p:tgtEl>
                                          <p:spTgt spid="11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13">
                                            <p:txEl>
                                              <p:pRg st="0" end="0"/>
                                            </p:txEl>
                                          </p:spTgt>
                                        </p:tgtEl>
                                        <p:attrNameLst>
                                          <p:attrName>style.visibility</p:attrName>
                                        </p:attrNameLst>
                                      </p:cBhvr>
                                      <p:to>
                                        <p:strVal val="visible"/>
                                      </p:to>
                                    </p:set>
                                    <p:anim calcmode="lin" valueType="num">
                                      <p:cBhvr>
                                        <p:cTn id="11" dur="500" fill="hold"/>
                                        <p:tgtEl>
                                          <p:spTgt spid="11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13">
                                            <p:txEl>
                                              <p:pRg st="1" end="1"/>
                                            </p:txEl>
                                          </p:spTgt>
                                        </p:tgtEl>
                                        <p:attrNameLst>
                                          <p:attrName>style.visibility</p:attrName>
                                        </p:attrNameLst>
                                      </p:cBhvr>
                                      <p:to>
                                        <p:strVal val="visible"/>
                                      </p:to>
                                    </p:set>
                                    <p:anim calcmode="lin" valueType="num">
                                      <p:cBhvr>
                                        <p:cTn id="17" dur="500" fill="hold"/>
                                        <p:tgtEl>
                                          <p:spTgt spid="11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1" build="p"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16" name="Shape 116"/>
          <p:cNvSpPr>
            <a:spLocks noGrp="1"/>
          </p:cNvSpPr>
          <p:nvPr>
            <p:ph type="body" idx="1"/>
          </p:nvPr>
        </p:nvSpPr>
        <p:spPr>
          <a:xfrm>
            <a:off x="457200" y="1600199"/>
            <a:ext cx="8229600" cy="4525964"/>
          </a:xfrm>
          <a:prstGeom prst="rect">
            <a:avLst/>
          </a:prstGeom>
        </p:spPr>
        <p:txBody>
          <a:bodyPr/>
          <a:lstStyle>
            <a:lvl1pPr marL="514350" indent="-514350">
              <a:buFontTx/>
              <a:buAutoNum type="arabicPeriod"/>
              <a:defRPr b="1"/>
            </a:lvl1pPr>
            <a:lvl2pPr marL="742950" indent="-285750">
              <a:spcBef>
                <a:spcPts val="600"/>
              </a:spcBef>
              <a:defRPr sz="2800"/>
            </a:lvl2pPr>
          </a:lstStyle>
          <a:p>
            <a:pPr lvl="0">
              <a:defRPr sz="1800" b="0"/>
            </a:pPr>
            <a:r>
              <a:rPr sz="3200" b="1"/>
              <a:t>Olumlu Değişime Odaklanma: </a:t>
            </a:r>
          </a:p>
          <a:p>
            <a:pPr lvl="1">
              <a:defRPr sz="1800"/>
            </a:pPr>
            <a:r>
              <a:rPr sz="2800"/>
              <a:t>Çözüm odaklı kısa terapi, ruh sağlığında olumlu değişimin olabilirliğini vurgulamaktadır. Çözüm odaklı terapistler, problemlerin sebebini araştırmazlar. Onun yerine, çözümlerin kökenlerini anlamaya odaklanmak tercih edilir.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16">
                                            <p:bg/>
                                          </p:spTgt>
                                        </p:tgtEl>
                                        <p:attrNameLst>
                                          <p:attrName>style.visibility</p:attrName>
                                        </p:attrNameLst>
                                      </p:cBhvr>
                                      <p:to>
                                        <p:strVal val="visible"/>
                                      </p:to>
                                    </p:set>
                                    <p:anim calcmode="lin" valueType="num">
                                      <p:cBhvr>
                                        <p:cTn id="7" dur="500" fill="hold"/>
                                        <p:tgtEl>
                                          <p:spTgt spid="116">
                                            <p:bg/>
                                          </p:spTgt>
                                        </p:tgtEl>
                                        <p:attrNameLst>
                                          <p:attrName>ppt_x</p:attrName>
                                        </p:attrNameLst>
                                      </p:cBhvr>
                                      <p:tavLst>
                                        <p:tav tm="0">
                                          <p:val>
                                            <p:strVal val="#ppt_x"/>
                                          </p:val>
                                        </p:tav>
                                        <p:tav tm="100000">
                                          <p:val>
                                            <p:strVal val="#ppt_x"/>
                                          </p:val>
                                        </p:tav>
                                      </p:tavLst>
                                    </p:anim>
                                    <p:anim calcmode="lin" valueType="num">
                                      <p:cBhvr>
                                        <p:cTn id="8" dur="500" fill="hold"/>
                                        <p:tgtEl>
                                          <p:spTgt spid="11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16">
                                            <p:txEl>
                                              <p:pRg st="0" end="0"/>
                                            </p:txEl>
                                          </p:spTgt>
                                        </p:tgtEl>
                                        <p:attrNameLst>
                                          <p:attrName>style.visibility</p:attrName>
                                        </p:attrNameLst>
                                      </p:cBhvr>
                                      <p:to>
                                        <p:strVal val="visible"/>
                                      </p:to>
                                    </p:set>
                                    <p:anim calcmode="lin" valueType="num">
                                      <p:cBhvr>
                                        <p:cTn id="11" dur="500" fill="hold"/>
                                        <p:tgtEl>
                                          <p:spTgt spid="11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1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16">
                                            <p:txEl>
                                              <p:pRg st="1" end="1"/>
                                            </p:txEl>
                                          </p:spTgt>
                                        </p:tgtEl>
                                        <p:attrNameLst>
                                          <p:attrName>style.visibility</p:attrName>
                                        </p:attrNameLst>
                                      </p:cBhvr>
                                      <p:to>
                                        <p:strVal val="visible"/>
                                      </p:to>
                                    </p:set>
                                    <p:anim calcmode="lin" valueType="num">
                                      <p:cBhvr>
                                        <p:cTn id="15" dur="500" fill="hold"/>
                                        <p:tgtEl>
                                          <p:spTgt spid="116">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1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1" build="p"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19" name="Shape 119"/>
          <p:cNvSpPr>
            <a:spLocks noGrp="1"/>
          </p:cNvSpPr>
          <p:nvPr>
            <p:ph type="body" idx="1"/>
          </p:nvPr>
        </p:nvSpPr>
        <p:spPr>
          <a:xfrm>
            <a:off x="457200" y="1600199"/>
            <a:ext cx="8229600" cy="4525964"/>
          </a:xfrm>
          <a:prstGeom prst="rect">
            <a:avLst/>
          </a:prstGeom>
        </p:spPr>
        <p:txBody>
          <a:bodyPr/>
          <a:lstStyle/>
          <a:p>
            <a:pPr marL="514350" lvl="0" indent="-514350">
              <a:lnSpc>
                <a:spcPct val="80000"/>
              </a:lnSpc>
              <a:spcBef>
                <a:spcPts val="600"/>
              </a:spcBef>
              <a:buFontTx/>
              <a:buAutoNum type="arabicPeriod" startAt="2"/>
              <a:defRPr sz="1800"/>
            </a:pPr>
            <a:r>
              <a:rPr sz="2700" b="1"/>
              <a:t>Kaynaklara Odaklanma: </a:t>
            </a:r>
            <a:endParaRPr sz="2700"/>
          </a:p>
          <a:p>
            <a:pPr marL="914400" lvl="1" indent="-514350">
              <a:lnSpc>
                <a:spcPct val="80000"/>
              </a:lnSpc>
              <a:spcBef>
                <a:spcPts val="500"/>
              </a:spcBef>
              <a:defRPr sz="1800"/>
            </a:pPr>
            <a:r>
              <a:rPr sz="2300"/>
              <a:t>Danışanın sınırlarından ve eksiklikleri yerine, kaynaklarını ve güçlü yanlarını vurgulamak daha önemlidir. </a:t>
            </a:r>
          </a:p>
          <a:p>
            <a:pPr marL="914400" lvl="1" indent="-514350">
              <a:lnSpc>
                <a:spcPct val="80000"/>
              </a:lnSpc>
              <a:spcBef>
                <a:spcPts val="500"/>
              </a:spcBef>
              <a:defRPr sz="1800"/>
            </a:pPr>
            <a:r>
              <a:rPr sz="2300"/>
              <a:t>Bundan dolayı, çözüm odaklı terapistler, danışanların sorunları hakkında düşünmeleri yerine, güçlü yanları ve sorunun olası çözümleri hakkında düşünmelerini sağlarlar. </a:t>
            </a:r>
          </a:p>
          <a:p>
            <a:pPr marL="914400" lvl="1" indent="-514350">
              <a:lnSpc>
                <a:spcPct val="80000"/>
              </a:lnSpc>
              <a:spcBef>
                <a:spcPts val="500"/>
              </a:spcBef>
              <a:defRPr sz="1800"/>
            </a:pPr>
            <a:r>
              <a:rPr sz="2300"/>
              <a:t>Sorunun çözümü, danışanın kendi kaynaklarında bulunmaktadır. Bu kaynaklar;</a:t>
            </a:r>
          </a:p>
          <a:p>
            <a:pPr marL="1314450" lvl="2" indent="-514350">
              <a:lnSpc>
                <a:spcPct val="80000"/>
              </a:lnSpc>
              <a:spcBef>
                <a:spcPts val="400"/>
              </a:spcBef>
              <a:buFontTx/>
              <a:buAutoNum type="alphaLcParenR"/>
              <a:defRPr sz="1800"/>
            </a:pPr>
            <a:r>
              <a:rPr sz="2000"/>
              <a:t>geçmiş başarılar,</a:t>
            </a:r>
          </a:p>
          <a:p>
            <a:pPr marL="1314450" lvl="2" indent="-514350">
              <a:lnSpc>
                <a:spcPct val="80000"/>
              </a:lnSpc>
              <a:spcBef>
                <a:spcPts val="400"/>
              </a:spcBef>
              <a:buFontTx/>
              <a:buAutoNum type="alphaLcParenR"/>
              <a:defRPr sz="1800"/>
            </a:pPr>
            <a:r>
              <a:rPr sz="2000"/>
              <a:t>danışanın geleceği hayal edebilme yeteneği, </a:t>
            </a:r>
          </a:p>
          <a:p>
            <a:pPr marL="1314450" lvl="2" indent="-514350">
              <a:lnSpc>
                <a:spcPct val="80000"/>
              </a:lnSpc>
              <a:spcBef>
                <a:spcPts val="400"/>
              </a:spcBef>
              <a:buFontTx/>
              <a:buAutoNum type="alphaLcParenR"/>
              <a:defRPr sz="1800"/>
            </a:pPr>
            <a:r>
              <a:rPr sz="2000"/>
              <a:t>fonksiyonel olmayan ve başarısızlığa yol açan davranışları dışarıda tutabilmedir.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19">
                                            <p:bg/>
                                          </p:spTgt>
                                        </p:tgtEl>
                                        <p:attrNameLst>
                                          <p:attrName>style.visibility</p:attrName>
                                        </p:attrNameLst>
                                      </p:cBhvr>
                                      <p:to>
                                        <p:strVal val="visible"/>
                                      </p:to>
                                    </p:set>
                                    <p:anim calcmode="lin" valueType="num">
                                      <p:cBhvr>
                                        <p:cTn id="7" dur="500" fill="hold"/>
                                        <p:tgtEl>
                                          <p:spTgt spid="119">
                                            <p:bg/>
                                          </p:spTgt>
                                        </p:tgtEl>
                                        <p:attrNameLst>
                                          <p:attrName>ppt_x</p:attrName>
                                        </p:attrNameLst>
                                      </p:cBhvr>
                                      <p:tavLst>
                                        <p:tav tm="0">
                                          <p:val>
                                            <p:strVal val="#ppt_x"/>
                                          </p:val>
                                        </p:tav>
                                        <p:tav tm="100000">
                                          <p:val>
                                            <p:strVal val="#ppt_x"/>
                                          </p:val>
                                        </p:tav>
                                      </p:tavLst>
                                    </p:anim>
                                    <p:anim calcmode="lin" valueType="num">
                                      <p:cBhvr>
                                        <p:cTn id="8" dur="500" fill="hold"/>
                                        <p:tgtEl>
                                          <p:spTgt spid="11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19">
                                            <p:txEl>
                                              <p:pRg st="0" end="0"/>
                                            </p:txEl>
                                          </p:spTgt>
                                        </p:tgtEl>
                                        <p:attrNameLst>
                                          <p:attrName>style.visibility</p:attrName>
                                        </p:attrNameLst>
                                      </p:cBhvr>
                                      <p:to>
                                        <p:strVal val="visible"/>
                                      </p:to>
                                    </p:set>
                                    <p:anim calcmode="lin" valueType="num">
                                      <p:cBhvr>
                                        <p:cTn id="11" dur="500" fill="hold"/>
                                        <p:tgtEl>
                                          <p:spTgt spid="11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19">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19">
                                            <p:txEl>
                                              <p:pRg st="1" end="1"/>
                                            </p:txEl>
                                          </p:spTgt>
                                        </p:tgtEl>
                                        <p:attrNameLst>
                                          <p:attrName>style.visibility</p:attrName>
                                        </p:attrNameLst>
                                      </p:cBhvr>
                                      <p:to>
                                        <p:strVal val="visible"/>
                                      </p:to>
                                    </p:set>
                                    <p:anim calcmode="lin" valueType="num">
                                      <p:cBhvr>
                                        <p:cTn id="15" dur="500" fill="hold"/>
                                        <p:tgtEl>
                                          <p:spTgt spid="11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19">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119">
                                            <p:txEl>
                                              <p:pRg st="2" end="2"/>
                                            </p:txEl>
                                          </p:spTgt>
                                        </p:tgtEl>
                                        <p:attrNameLst>
                                          <p:attrName>style.visibility</p:attrName>
                                        </p:attrNameLst>
                                      </p:cBhvr>
                                      <p:to>
                                        <p:strVal val="visible"/>
                                      </p:to>
                                    </p:set>
                                    <p:anim calcmode="lin" valueType="num">
                                      <p:cBhvr>
                                        <p:cTn id="19" dur="500" fill="hold"/>
                                        <p:tgtEl>
                                          <p:spTgt spid="119">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119">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119">
                                            <p:txEl>
                                              <p:pRg st="3" end="3"/>
                                            </p:txEl>
                                          </p:spTgt>
                                        </p:tgtEl>
                                        <p:attrNameLst>
                                          <p:attrName>style.visibility</p:attrName>
                                        </p:attrNameLst>
                                      </p:cBhvr>
                                      <p:to>
                                        <p:strVal val="visible"/>
                                      </p:to>
                                    </p:set>
                                    <p:anim calcmode="lin" valueType="num">
                                      <p:cBhvr>
                                        <p:cTn id="23" dur="500" fill="hold"/>
                                        <p:tgtEl>
                                          <p:spTgt spid="119">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119">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119">
                                            <p:txEl>
                                              <p:pRg st="4" end="4"/>
                                            </p:txEl>
                                          </p:spTgt>
                                        </p:tgtEl>
                                        <p:attrNameLst>
                                          <p:attrName>style.visibility</p:attrName>
                                        </p:attrNameLst>
                                      </p:cBhvr>
                                      <p:to>
                                        <p:strVal val="visible"/>
                                      </p:to>
                                    </p:set>
                                    <p:anim calcmode="lin" valueType="num">
                                      <p:cBhvr>
                                        <p:cTn id="27" dur="500" fill="hold"/>
                                        <p:tgtEl>
                                          <p:spTgt spid="119">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119">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1">
                                  <p:stCondLst>
                                    <p:cond delay="0"/>
                                  </p:stCondLst>
                                  <p:iterate>
                                    <p:tmAbs val="0"/>
                                  </p:iterate>
                                  <p:childTnLst>
                                    <p:set>
                                      <p:cBhvr>
                                        <p:cTn id="30" fill="hold"/>
                                        <p:tgtEl>
                                          <p:spTgt spid="119">
                                            <p:txEl>
                                              <p:pRg st="5" end="5"/>
                                            </p:txEl>
                                          </p:spTgt>
                                        </p:tgtEl>
                                        <p:attrNameLst>
                                          <p:attrName>style.visibility</p:attrName>
                                        </p:attrNameLst>
                                      </p:cBhvr>
                                      <p:to>
                                        <p:strVal val="visible"/>
                                      </p:to>
                                    </p:set>
                                    <p:anim calcmode="lin" valueType="num">
                                      <p:cBhvr>
                                        <p:cTn id="31" dur="500" fill="hold"/>
                                        <p:tgtEl>
                                          <p:spTgt spid="119">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119">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1">
                                  <p:stCondLst>
                                    <p:cond delay="0"/>
                                  </p:stCondLst>
                                  <p:iterate>
                                    <p:tmAbs val="0"/>
                                  </p:iterate>
                                  <p:childTnLst>
                                    <p:set>
                                      <p:cBhvr>
                                        <p:cTn id="34" fill="hold"/>
                                        <p:tgtEl>
                                          <p:spTgt spid="119">
                                            <p:txEl>
                                              <p:pRg st="6" end="6"/>
                                            </p:txEl>
                                          </p:spTgt>
                                        </p:tgtEl>
                                        <p:attrNameLst>
                                          <p:attrName>style.visibility</p:attrName>
                                        </p:attrNameLst>
                                      </p:cBhvr>
                                      <p:to>
                                        <p:strVal val="visible"/>
                                      </p:to>
                                    </p:set>
                                    <p:anim calcmode="lin" valueType="num">
                                      <p:cBhvr>
                                        <p:cTn id="35" dur="500" fill="hold"/>
                                        <p:tgtEl>
                                          <p:spTgt spid="119">
                                            <p:txEl>
                                              <p:pRg st="6" end="6"/>
                                            </p:txEl>
                                          </p:spTgt>
                                        </p:tgtEl>
                                        <p:attrNameLst>
                                          <p:attrName>ppt_x</p:attrName>
                                        </p:attrNameLst>
                                      </p:cBhvr>
                                      <p:tavLst>
                                        <p:tav tm="0">
                                          <p:val>
                                            <p:strVal val="#ppt_x"/>
                                          </p:val>
                                        </p:tav>
                                        <p:tav tm="100000">
                                          <p:val>
                                            <p:strVal val="#ppt_x"/>
                                          </p:val>
                                        </p:tav>
                                      </p:tavLst>
                                    </p:anim>
                                    <p:anim calcmode="lin" valueType="num">
                                      <p:cBhvr>
                                        <p:cTn id="36" dur="500" fill="hold"/>
                                        <p:tgtEl>
                                          <p:spTgt spid="1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1" build="p"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22" name="Shape 122"/>
          <p:cNvSpPr>
            <a:spLocks noGrp="1"/>
          </p:cNvSpPr>
          <p:nvPr>
            <p:ph type="body" idx="1"/>
          </p:nvPr>
        </p:nvSpPr>
        <p:spPr>
          <a:xfrm>
            <a:off x="457200" y="1600199"/>
            <a:ext cx="8229600" cy="4525964"/>
          </a:xfrm>
          <a:prstGeom prst="rect">
            <a:avLst/>
          </a:prstGeom>
        </p:spPr>
        <p:txBody>
          <a:bodyPr/>
          <a:lstStyle/>
          <a:p>
            <a:pPr marL="514350" lvl="0" indent="-514350">
              <a:lnSpc>
                <a:spcPct val="90000"/>
              </a:lnSpc>
              <a:buFontTx/>
              <a:buAutoNum type="arabicPeriod" startAt="3"/>
              <a:defRPr sz="1800"/>
            </a:pPr>
            <a:r>
              <a:rPr sz="3200" b="1"/>
              <a:t>Uzman Bir Kişi Olarak Danışan : </a:t>
            </a:r>
          </a:p>
          <a:p>
            <a:pPr marL="914400" lvl="1" indent="-514350">
              <a:lnSpc>
                <a:spcPct val="90000"/>
              </a:lnSpc>
              <a:spcBef>
                <a:spcPts val="600"/>
              </a:spcBef>
              <a:defRPr sz="1800"/>
            </a:pPr>
            <a:r>
              <a:rPr sz="2800"/>
              <a:t>Danışan, bir terapist değildir fakat yaşadıklarını ve potansiyel çözümleri açısından kendisinin uzmanıdır. </a:t>
            </a:r>
          </a:p>
          <a:p>
            <a:pPr marL="914400" lvl="1" indent="-514350">
              <a:lnSpc>
                <a:spcPct val="90000"/>
              </a:lnSpc>
              <a:spcBef>
                <a:spcPts val="600"/>
              </a:spcBef>
              <a:defRPr sz="1800"/>
            </a:pPr>
            <a:r>
              <a:rPr sz="2800"/>
              <a:t>Diğer bir deyişle, terapist, danışanların neye ihtiyaç duydukları hususunda uzman değildir. </a:t>
            </a:r>
          </a:p>
          <a:p>
            <a:pPr marL="914400" lvl="1" indent="-514350">
              <a:lnSpc>
                <a:spcPct val="90000"/>
              </a:lnSpc>
              <a:spcBef>
                <a:spcPts val="600"/>
              </a:spcBef>
              <a:defRPr sz="1800"/>
            </a:pPr>
            <a:r>
              <a:rPr sz="2800"/>
              <a:t>Daha çok, danışan ve terapist, danışanın terapideki amacını tanımlamada ve kendini tedavide uzman olma konusunda, bir işbirliği içerisinde çalışırlar.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22">
                                            <p:bg/>
                                          </p:spTgt>
                                        </p:tgtEl>
                                        <p:attrNameLst>
                                          <p:attrName>style.visibility</p:attrName>
                                        </p:attrNameLst>
                                      </p:cBhvr>
                                      <p:to>
                                        <p:strVal val="visible"/>
                                      </p:to>
                                    </p:set>
                                    <p:anim calcmode="lin" valueType="num">
                                      <p:cBhvr>
                                        <p:cTn id="7" dur="500" fill="hold"/>
                                        <p:tgtEl>
                                          <p:spTgt spid="122">
                                            <p:bg/>
                                          </p:spTgt>
                                        </p:tgtEl>
                                        <p:attrNameLst>
                                          <p:attrName>ppt_x</p:attrName>
                                        </p:attrNameLst>
                                      </p:cBhvr>
                                      <p:tavLst>
                                        <p:tav tm="0">
                                          <p:val>
                                            <p:strVal val="#ppt_x"/>
                                          </p:val>
                                        </p:tav>
                                        <p:tav tm="100000">
                                          <p:val>
                                            <p:strVal val="#ppt_x"/>
                                          </p:val>
                                        </p:tav>
                                      </p:tavLst>
                                    </p:anim>
                                    <p:anim calcmode="lin" valueType="num">
                                      <p:cBhvr>
                                        <p:cTn id="8" dur="500" fill="hold"/>
                                        <p:tgtEl>
                                          <p:spTgt spid="12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22">
                                            <p:txEl>
                                              <p:pRg st="0" end="0"/>
                                            </p:txEl>
                                          </p:spTgt>
                                        </p:tgtEl>
                                        <p:attrNameLst>
                                          <p:attrName>style.visibility</p:attrName>
                                        </p:attrNameLst>
                                      </p:cBhvr>
                                      <p:to>
                                        <p:strVal val="visible"/>
                                      </p:to>
                                    </p:set>
                                    <p:anim calcmode="lin" valueType="num">
                                      <p:cBhvr>
                                        <p:cTn id="11" dur="500" fill="hold"/>
                                        <p:tgtEl>
                                          <p:spTgt spid="12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22">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22">
                                            <p:txEl>
                                              <p:pRg st="1" end="1"/>
                                            </p:txEl>
                                          </p:spTgt>
                                        </p:tgtEl>
                                        <p:attrNameLst>
                                          <p:attrName>style.visibility</p:attrName>
                                        </p:attrNameLst>
                                      </p:cBhvr>
                                      <p:to>
                                        <p:strVal val="visible"/>
                                      </p:to>
                                    </p:set>
                                    <p:anim calcmode="lin" valueType="num">
                                      <p:cBhvr>
                                        <p:cTn id="15" dur="500" fill="hold"/>
                                        <p:tgtEl>
                                          <p:spTgt spid="12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22">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122">
                                            <p:txEl>
                                              <p:pRg st="2" end="2"/>
                                            </p:txEl>
                                          </p:spTgt>
                                        </p:tgtEl>
                                        <p:attrNameLst>
                                          <p:attrName>style.visibility</p:attrName>
                                        </p:attrNameLst>
                                      </p:cBhvr>
                                      <p:to>
                                        <p:strVal val="visible"/>
                                      </p:to>
                                    </p:set>
                                    <p:anim calcmode="lin" valueType="num">
                                      <p:cBhvr>
                                        <p:cTn id="19" dur="500" fill="hold"/>
                                        <p:tgtEl>
                                          <p:spTgt spid="122">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12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122">
                                            <p:txEl>
                                              <p:pRg st="3" end="3"/>
                                            </p:txEl>
                                          </p:spTgt>
                                        </p:tgtEl>
                                        <p:attrNameLst>
                                          <p:attrName>style.visibility</p:attrName>
                                        </p:attrNameLst>
                                      </p:cBhvr>
                                      <p:to>
                                        <p:strVal val="visible"/>
                                      </p:to>
                                    </p:set>
                                    <p:anim calcmode="lin" valueType="num">
                                      <p:cBhvr>
                                        <p:cTn id="23" dur="500" fill="hold"/>
                                        <p:tgtEl>
                                          <p:spTgt spid="122">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12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1" build="p" animBg="1"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25" name="Shape 125"/>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startAt="4"/>
              <a:defRPr sz="1800"/>
            </a:pPr>
            <a:r>
              <a:rPr sz="3200" b="1"/>
              <a:t>En Uygun Müdahale Yöntemini Seçme : </a:t>
            </a:r>
          </a:p>
          <a:p>
            <a:pPr marL="914400" lvl="1" indent="-514350">
              <a:spcBef>
                <a:spcPts val="600"/>
              </a:spcBef>
              <a:defRPr sz="1800"/>
            </a:pPr>
            <a:r>
              <a:rPr sz="2800"/>
              <a:t>Terapide, en uygun ve uygulanabilirliği yüksek olan bir müdahale yöntemi seçilir. Müdahale yöntemi seçildikten sonra, bu yöntemin en kısa sürede uygulanması gerekmektedir.</a:t>
            </a:r>
          </a:p>
          <a:p>
            <a:pPr marL="914400" lvl="1" indent="-514350">
              <a:spcBef>
                <a:spcPts val="600"/>
              </a:spcBef>
              <a:defRPr sz="1800"/>
            </a:pPr>
            <a:r>
              <a:rPr sz="2800"/>
              <a:t> Diğer bir deyişle basitlik, çözüm odaklı kısa terapinin kuralıdır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25">
                                            <p:bg/>
                                          </p:spTgt>
                                        </p:tgtEl>
                                        <p:attrNameLst>
                                          <p:attrName>style.visibility</p:attrName>
                                        </p:attrNameLst>
                                      </p:cBhvr>
                                      <p:to>
                                        <p:strVal val="visible"/>
                                      </p:to>
                                    </p:set>
                                    <p:anim calcmode="lin" valueType="num">
                                      <p:cBhvr>
                                        <p:cTn id="7" dur="500" fill="hold"/>
                                        <p:tgtEl>
                                          <p:spTgt spid="125">
                                            <p:bg/>
                                          </p:spTgt>
                                        </p:tgtEl>
                                        <p:attrNameLst>
                                          <p:attrName>ppt_x</p:attrName>
                                        </p:attrNameLst>
                                      </p:cBhvr>
                                      <p:tavLst>
                                        <p:tav tm="0">
                                          <p:val>
                                            <p:strVal val="#ppt_x"/>
                                          </p:val>
                                        </p:tav>
                                        <p:tav tm="100000">
                                          <p:val>
                                            <p:strVal val="#ppt_x"/>
                                          </p:val>
                                        </p:tav>
                                      </p:tavLst>
                                    </p:anim>
                                    <p:anim calcmode="lin" valueType="num">
                                      <p:cBhvr>
                                        <p:cTn id="8" dur="500" fill="hold"/>
                                        <p:tgtEl>
                                          <p:spTgt spid="12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25">
                                            <p:txEl>
                                              <p:pRg st="0" end="0"/>
                                            </p:txEl>
                                          </p:spTgt>
                                        </p:tgtEl>
                                        <p:attrNameLst>
                                          <p:attrName>style.visibility</p:attrName>
                                        </p:attrNameLst>
                                      </p:cBhvr>
                                      <p:to>
                                        <p:strVal val="visible"/>
                                      </p:to>
                                    </p:set>
                                    <p:anim calcmode="lin" valueType="num">
                                      <p:cBhvr>
                                        <p:cTn id="11" dur="500" fill="hold"/>
                                        <p:tgtEl>
                                          <p:spTgt spid="12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2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25">
                                            <p:txEl>
                                              <p:pRg st="1" end="1"/>
                                            </p:txEl>
                                          </p:spTgt>
                                        </p:tgtEl>
                                        <p:attrNameLst>
                                          <p:attrName>style.visibility</p:attrName>
                                        </p:attrNameLst>
                                      </p:cBhvr>
                                      <p:to>
                                        <p:strVal val="visible"/>
                                      </p:to>
                                    </p:set>
                                    <p:anim calcmode="lin" valueType="num">
                                      <p:cBhvr>
                                        <p:cTn id="15" dur="500" fill="hold"/>
                                        <p:tgtEl>
                                          <p:spTgt spid="125">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25">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125">
                                            <p:txEl>
                                              <p:pRg st="2" end="2"/>
                                            </p:txEl>
                                          </p:spTgt>
                                        </p:tgtEl>
                                        <p:attrNameLst>
                                          <p:attrName>style.visibility</p:attrName>
                                        </p:attrNameLst>
                                      </p:cBhvr>
                                      <p:to>
                                        <p:strVal val="visible"/>
                                      </p:to>
                                    </p:set>
                                    <p:anim calcmode="lin" valueType="num">
                                      <p:cBhvr>
                                        <p:cTn id="19" dur="500" fill="hold"/>
                                        <p:tgtEl>
                                          <p:spTgt spid="125">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12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 grpId="1" build="p" animBg="1" advAuto="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28" name="Shape 128"/>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startAt="5"/>
              <a:defRPr sz="1800"/>
            </a:pPr>
            <a:endParaRPr sz="3200" b="1"/>
          </a:p>
          <a:p>
            <a:pPr marL="514350" lvl="0" indent="-514350">
              <a:buFontTx/>
              <a:buAutoNum type="arabicPeriod" startAt="5"/>
              <a:defRPr sz="1800"/>
            </a:pPr>
            <a:r>
              <a:rPr sz="3200" b="1"/>
              <a:t>Değişim Kaçınılmaz Bir Sonuçtur : </a:t>
            </a:r>
          </a:p>
          <a:p>
            <a:pPr marL="914400" lvl="1" indent="-514350">
              <a:spcBef>
                <a:spcPts val="600"/>
              </a:spcBef>
              <a:defRPr sz="1800"/>
            </a:pPr>
            <a:r>
              <a:rPr sz="2800"/>
              <a:t>Değişim, özellikle olumlu değişim, kaçınılmaz olarak görülmektedir. Problemler, kısa dönemli rahatsızlıklar olarak basitçe şekillendirilmektedir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28">
                                            <p:txEl>
                                              <p:pRg st="1" end="1"/>
                                            </p:txEl>
                                          </p:spTgt>
                                        </p:tgtEl>
                                        <p:attrNameLst>
                                          <p:attrName>style.visibility</p:attrName>
                                        </p:attrNameLst>
                                      </p:cBhvr>
                                      <p:to>
                                        <p:strVal val="visible"/>
                                      </p:to>
                                    </p:set>
                                    <p:anim calcmode="lin" valueType="num">
                                      <p:cBhvr>
                                        <p:cTn id="7" dur="500" fill="hold"/>
                                        <p:tgtEl>
                                          <p:spTgt spid="128">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12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28">
                                            <p:txEl>
                                              <p:pRg st="2" end="2"/>
                                            </p:txEl>
                                          </p:spTgt>
                                        </p:tgtEl>
                                        <p:attrNameLst>
                                          <p:attrName>style.visibility</p:attrName>
                                        </p:attrNameLst>
                                      </p:cBhvr>
                                      <p:to>
                                        <p:strVal val="visible"/>
                                      </p:to>
                                    </p:set>
                                    <p:anim calcmode="lin" valueType="num">
                                      <p:cBhvr>
                                        <p:cTn id="11" dur="500" fill="hold"/>
                                        <p:tgtEl>
                                          <p:spTgt spid="128">
                                            <p:txEl>
                                              <p:pRg st="2" end="2"/>
                                            </p:txEl>
                                          </p:spTgt>
                                        </p:tgtEl>
                                        <p:attrNameLst>
                                          <p:attrName>ppt_x</p:attrName>
                                        </p:attrNameLst>
                                      </p:cBhvr>
                                      <p:tavLst>
                                        <p:tav tm="0">
                                          <p:val>
                                            <p:strVal val="#ppt_x"/>
                                          </p:val>
                                        </p:tav>
                                        <p:tav tm="100000">
                                          <p:val>
                                            <p:strVal val="#ppt_x"/>
                                          </p:val>
                                        </p:tav>
                                      </p:tavLst>
                                    </p:anim>
                                    <p:anim calcmode="lin" valueType="num">
                                      <p:cBhvr>
                                        <p:cTn id="12" dur="500" fill="hold"/>
                                        <p:tgtEl>
                                          <p:spTgt spid="12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1" build="p" animBg="1"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31" name="Shape 131"/>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startAt="6"/>
              <a:defRPr sz="1800"/>
            </a:pPr>
            <a:r>
              <a:rPr sz="3200" b="1"/>
              <a:t>Geleceğe Odaklanma:</a:t>
            </a:r>
          </a:p>
          <a:p>
            <a:pPr marL="914400" lvl="1" indent="-514350">
              <a:spcBef>
                <a:spcPts val="600"/>
              </a:spcBef>
              <a:defRPr sz="1800"/>
            </a:pPr>
            <a:r>
              <a:rPr sz="2800"/>
              <a:t>Çözüm odaklı terapistler, danışanın geçmişte yaşadıkları yerine, şu anına ve geleceğine odaklanırlar. </a:t>
            </a:r>
          </a:p>
          <a:p>
            <a:pPr marL="914400" lvl="1" indent="-514350">
              <a:spcBef>
                <a:spcPts val="600"/>
              </a:spcBef>
              <a:defRPr sz="1800"/>
            </a:pPr>
            <a:r>
              <a:rPr sz="2800"/>
              <a:t>Bu ilke, daha önce değinilen, danışanın yetersizliklerinden daha çok, güçlü yanlarına ve yeteneklerine odaklanma ilkesiyle, benzerlik göstermektedir.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31">
                                            <p:bg/>
                                          </p:spTgt>
                                        </p:tgtEl>
                                        <p:attrNameLst>
                                          <p:attrName>style.visibility</p:attrName>
                                        </p:attrNameLst>
                                      </p:cBhvr>
                                      <p:to>
                                        <p:strVal val="visible"/>
                                      </p:to>
                                    </p:set>
                                    <p:anim calcmode="lin" valueType="num">
                                      <p:cBhvr>
                                        <p:cTn id="7" dur="500" fill="hold"/>
                                        <p:tgtEl>
                                          <p:spTgt spid="131">
                                            <p:bg/>
                                          </p:spTgt>
                                        </p:tgtEl>
                                        <p:attrNameLst>
                                          <p:attrName>ppt_x</p:attrName>
                                        </p:attrNameLst>
                                      </p:cBhvr>
                                      <p:tavLst>
                                        <p:tav tm="0">
                                          <p:val>
                                            <p:strVal val="#ppt_x"/>
                                          </p:val>
                                        </p:tav>
                                        <p:tav tm="100000">
                                          <p:val>
                                            <p:strVal val="#ppt_x"/>
                                          </p:val>
                                        </p:tav>
                                      </p:tavLst>
                                    </p:anim>
                                    <p:anim calcmode="lin" valueType="num">
                                      <p:cBhvr>
                                        <p:cTn id="8" dur="500" fill="hold"/>
                                        <p:tgtEl>
                                          <p:spTgt spid="13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31">
                                            <p:txEl>
                                              <p:pRg st="0" end="0"/>
                                            </p:txEl>
                                          </p:spTgt>
                                        </p:tgtEl>
                                        <p:attrNameLst>
                                          <p:attrName>style.visibility</p:attrName>
                                        </p:attrNameLst>
                                      </p:cBhvr>
                                      <p:to>
                                        <p:strVal val="visible"/>
                                      </p:to>
                                    </p:set>
                                    <p:anim calcmode="lin" valueType="num">
                                      <p:cBhvr>
                                        <p:cTn id="11" dur="500" fill="hold"/>
                                        <p:tgtEl>
                                          <p:spTgt spid="13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31">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31">
                                            <p:txEl>
                                              <p:pRg st="1" end="1"/>
                                            </p:txEl>
                                          </p:spTgt>
                                        </p:tgtEl>
                                        <p:attrNameLst>
                                          <p:attrName>style.visibility</p:attrName>
                                        </p:attrNameLst>
                                      </p:cBhvr>
                                      <p:to>
                                        <p:strVal val="visible"/>
                                      </p:to>
                                    </p:set>
                                    <p:anim calcmode="lin" valueType="num">
                                      <p:cBhvr>
                                        <p:cTn id="15" dur="500" fill="hold"/>
                                        <p:tgtEl>
                                          <p:spTgt spid="131">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31">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131">
                                            <p:txEl>
                                              <p:pRg st="2" end="2"/>
                                            </p:txEl>
                                          </p:spTgt>
                                        </p:tgtEl>
                                        <p:attrNameLst>
                                          <p:attrName>style.visibility</p:attrName>
                                        </p:attrNameLst>
                                      </p:cBhvr>
                                      <p:to>
                                        <p:strVal val="visible"/>
                                      </p:to>
                                    </p:set>
                                    <p:anim calcmode="lin" valueType="num">
                                      <p:cBhvr>
                                        <p:cTn id="19" dur="500" fill="hold"/>
                                        <p:tgtEl>
                                          <p:spTgt spid="131">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1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1" build="p"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34" name="Shape 134"/>
          <p:cNvSpPr>
            <a:spLocks noGrp="1"/>
          </p:cNvSpPr>
          <p:nvPr>
            <p:ph type="body" idx="1"/>
          </p:nvPr>
        </p:nvSpPr>
        <p:spPr>
          <a:xfrm>
            <a:off x="457200" y="1600199"/>
            <a:ext cx="8229600" cy="4525964"/>
          </a:xfrm>
          <a:prstGeom prst="rect">
            <a:avLst/>
          </a:prstGeom>
        </p:spPr>
        <p:txBody>
          <a:bodyPr/>
          <a:lstStyle>
            <a:lvl1pPr marL="514350" indent="-514350">
              <a:buFontTx/>
              <a:buAutoNum type="arabicPeriod" startAt="7"/>
              <a:defRPr b="1"/>
            </a:lvl1pPr>
            <a:lvl2pPr marL="914400" indent="-514350">
              <a:spcBef>
                <a:spcPts val="600"/>
              </a:spcBef>
              <a:defRPr sz="2800"/>
            </a:lvl2pPr>
          </a:lstStyle>
          <a:p>
            <a:pPr lvl="0">
              <a:defRPr sz="1800" b="0"/>
            </a:pPr>
            <a:r>
              <a:rPr sz="3200" b="1"/>
              <a:t>İşbirliğine Dayalı Bir Birlik Kurma :</a:t>
            </a:r>
          </a:p>
          <a:p>
            <a:pPr lvl="1">
              <a:defRPr sz="1800"/>
            </a:pPr>
            <a:r>
              <a:rPr sz="2800"/>
              <a:t>Çözüm odaklı kısa terapide, terapist ve danışan, işbirliği içerisinde çalışmaktadır. Bu şekilde çalışabilmek için, ilk terapi seansında olumlu diyalog kurmak ve terapötik süreci oluşturmak gerekmektedir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34">
                                            <p:bg/>
                                          </p:spTgt>
                                        </p:tgtEl>
                                        <p:attrNameLst>
                                          <p:attrName>style.visibility</p:attrName>
                                        </p:attrNameLst>
                                      </p:cBhvr>
                                      <p:to>
                                        <p:strVal val="visible"/>
                                      </p:to>
                                    </p:set>
                                    <p:anim calcmode="lin" valueType="num">
                                      <p:cBhvr>
                                        <p:cTn id="7" dur="500" fill="hold"/>
                                        <p:tgtEl>
                                          <p:spTgt spid="134">
                                            <p:bg/>
                                          </p:spTgt>
                                        </p:tgtEl>
                                        <p:attrNameLst>
                                          <p:attrName>ppt_x</p:attrName>
                                        </p:attrNameLst>
                                      </p:cBhvr>
                                      <p:tavLst>
                                        <p:tav tm="0">
                                          <p:val>
                                            <p:strVal val="#ppt_x"/>
                                          </p:val>
                                        </p:tav>
                                        <p:tav tm="100000">
                                          <p:val>
                                            <p:strVal val="#ppt_x"/>
                                          </p:val>
                                        </p:tav>
                                      </p:tavLst>
                                    </p:anim>
                                    <p:anim calcmode="lin" valueType="num">
                                      <p:cBhvr>
                                        <p:cTn id="8" dur="500" fill="hold"/>
                                        <p:tgtEl>
                                          <p:spTgt spid="13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34">
                                            <p:txEl>
                                              <p:pRg st="0" end="0"/>
                                            </p:txEl>
                                          </p:spTgt>
                                        </p:tgtEl>
                                        <p:attrNameLst>
                                          <p:attrName>style.visibility</p:attrName>
                                        </p:attrNameLst>
                                      </p:cBhvr>
                                      <p:to>
                                        <p:strVal val="visible"/>
                                      </p:to>
                                    </p:set>
                                    <p:anim calcmode="lin" valueType="num">
                                      <p:cBhvr>
                                        <p:cTn id="11" dur="500" fill="hold"/>
                                        <p:tgtEl>
                                          <p:spTgt spid="13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3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34">
                                            <p:txEl>
                                              <p:pRg st="1" end="1"/>
                                            </p:txEl>
                                          </p:spTgt>
                                        </p:tgtEl>
                                        <p:attrNameLst>
                                          <p:attrName>style.visibility</p:attrName>
                                        </p:attrNameLst>
                                      </p:cBhvr>
                                      <p:to>
                                        <p:strVal val="visible"/>
                                      </p:to>
                                    </p:set>
                                    <p:anim calcmode="lin" valueType="num">
                                      <p:cBhvr>
                                        <p:cTn id="15" dur="500" fill="hold"/>
                                        <p:tgtEl>
                                          <p:spTgt spid="13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3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1" build="p"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a:spLocks noGrp="1"/>
          </p:cNvSpPr>
          <p:nvPr>
            <p:ph type="title"/>
          </p:nvPr>
        </p:nvSpPr>
        <p:spPr>
          <a:xfrm>
            <a:off x="457200" y="274638"/>
            <a:ext cx="8229600" cy="1143000"/>
          </a:xfrm>
          <a:prstGeom prst="rect">
            <a:avLst/>
          </a:prstGeom>
        </p:spPr>
        <p:txBody>
          <a:bodyPr>
            <a:normAutofit fontScale="90000"/>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56" name="Shape 56"/>
          <p:cNvSpPr>
            <a:spLocks noGrp="1"/>
          </p:cNvSpPr>
          <p:nvPr>
            <p:ph type="body" idx="1"/>
          </p:nvPr>
        </p:nvSpPr>
        <p:spPr>
          <a:xfrm>
            <a:off x="457200" y="1600199"/>
            <a:ext cx="8229600" cy="4525964"/>
          </a:xfrm>
          <a:prstGeom prst="rect">
            <a:avLst/>
          </a:prstGeom>
        </p:spPr>
        <p:txBody>
          <a:bodyPr/>
          <a:lstStyle/>
          <a:p>
            <a:pPr lvl="0">
              <a:spcBef>
                <a:spcPts val="600"/>
              </a:spcBef>
              <a:defRPr sz="1800"/>
            </a:pPr>
            <a:r>
              <a:rPr sz="2900"/>
              <a:t>Çözüm Odaklı Kısa Terapi (SFT) 1980’li yılların başında Wisconsin Wilwaukee de bir aile terapi merkezindeki Steve de Shazer, Insoo Kim Berg ve çalışma takımının çabalarıyla gelişmiştir.</a:t>
            </a:r>
          </a:p>
          <a:p>
            <a:pPr lvl="0">
              <a:spcBef>
                <a:spcPts val="600"/>
              </a:spcBef>
              <a:defRPr sz="1800"/>
            </a:pPr>
            <a:r>
              <a:rPr sz="2900"/>
              <a:t>Bu yıllarda, Aile Terapi Merkezi’ndeki çalışanlar, danışanları terapi merkezine getiren sebepleri incelemek yerine, danışanların problem olmasaydı nasıl olmak istediklerine odaklanmışlardır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56">
                                            <p:bg/>
                                          </p:spTgt>
                                        </p:tgtEl>
                                        <p:attrNameLst>
                                          <p:attrName>style.visibility</p:attrName>
                                        </p:attrNameLst>
                                      </p:cBhvr>
                                      <p:to>
                                        <p:strVal val="visible"/>
                                      </p:to>
                                    </p:set>
                                    <p:anim calcmode="lin" valueType="num">
                                      <p:cBhvr>
                                        <p:cTn id="7" dur="500" fill="hold"/>
                                        <p:tgtEl>
                                          <p:spTgt spid="56">
                                            <p:bg/>
                                          </p:spTgt>
                                        </p:tgtEl>
                                        <p:attrNameLst>
                                          <p:attrName>ppt_x</p:attrName>
                                        </p:attrNameLst>
                                      </p:cBhvr>
                                      <p:tavLst>
                                        <p:tav tm="0">
                                          <p:val>
                                            <p:strVal val="#ppt_x"/>
                                          </p:val>
                                        </p:tav>
                                        <p:tav tm="100000">
                                          <p:val>
                                            <p:strVal val="#ppt_x"/>
                                          </p:val>
                                        </p:tav>
                                      </p:tavLst>
                                    </p:anim>
                                    <p:anim calcmode="lin" valueType="num">
                                      <p:cBhvr>
                                        <p:cTn id="8" dur="500" fill="hold"/>
                                        <p:tgtEl>
                                          <p:spTgt spid="5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56">
                                            <p:txEl>
                                              <p:pRg st="0" end="0"/>
                                            </p:txEl>
                                          </p:spTgt>
                                        </p:tgtEl>
                                        <p:attrNameLst>
                                          <p:attrName>style.visibility</p:attrName>
                                        </p:attrNameLst>
                                      </p:cBhvr>
                                      <p:to>
                                        <p:strVal val="visible"/>
                                      </p:to>
                                    </p:set>
                                    <p:anim calcmode="lin" valueType="num">
                                      <p:cBhvr>
                                        <p:cTn id="11"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56">
                                            <p:txEl>
                                              <p:pRg st="1" end="1"/>
                                            </p:txEl>
                                          </p:spTgt>
                                        </p:tgtEl>
                                        <p:attrNameLst>
                                          <p:attrName>style.visibility</p:attrName>
                                        </p:attrNameLst>
                                      </p:cBhvr>
                                      <p:to>
                                        <p:strVal val="visible"/>
                                      </p:to>
                                    </p:set>
                                    <p:anim calcmode="lin" valueType="num">
                                      <p:cBhvr>
                                        <p:cTn id="17" dur="500" fill="hold"/>
                                        <p:tgtEl>
                                          <p:spTgt spid="56">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5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1" build="p" animBg="1" advAuto="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37" name="Shape 137"/>
          <p:cNvSpPr>
            <a:spLocks noGrp="1"/>
          </p:cNvSpPr>
          <p:nvPr>
            <p:ph type="body" idx="1"/>
          </p:nvPr>
        </p:nvSpPr>
        <p:spPr>
          <a:xfrm>
            <a:off x="457200" y="1600199"/>
            <a:ext cx="8229600" cy="4525964"/>
          </a:xfrm>
          <a:prstGeom prst="rect">
            <a:avLst/>
          </a:prstGeom>
        </p:spPr>
        <p:txBody>
          <a:bodyPr/>
          <a:lstStyle>
            <a:lvl1pPr marL="514350" indent="-514350">
              <a:buFontTx/>
              <a:buAutoNum type="arabicPeriod" startAt="8"/>
              <a:defRPr b="1"/>
            </a:lvl1pPr>
            <a:lvl2pPr marL="742950" indent="-285750">
              <a:spcBef>
                <a:spcPts val="600"/>
              </a:spcBef>
              <a:defRPr sz="2800"/>
            </a:lvl2pPr>
          </a:lstStyle>
          <a:p>
            <a:pPr lvl="0">
              <a:defRPr sz="1800" b="0"/>
            </a:pPr>
            <a:r>
              <a:rPr sz="3200" b="1"/>
              <a:t>Faydacı ve Esnek Olmak :</a:t>
            </a:r>
          </a:p>
          <a:p>
            <a:pPr lvl="1">
              <a:defRPr sz="1800"/>
            </a:pPr>
            <a:r>
              <a:rPr sz="2800"/>
              <a:t>Çözüm odaklı kısa terapinin problem çözmedeki ana felsefesi, faydacı ve esnek olmaktır. Bu sadece işleyen şeyler üzerinde odaklanırken, işlemeyenleri gözardı eder.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37">
                                            <p:bg/>
                                          </p:spTgt>
                                        </p:tgtEl>
                                        <p:attrNameLst>
                                          <p:attrName>style.visibility</p:attrName>
                                        </p:attrNameLst>
                                      </p:cBhvr>
                                      <p:to>
                                        <p:strVal val="visible"/>
                                      </p:to>
                                    </p:set>
                                    <p:anim calcmode="lin" valueType="num">
                                      <p:cBhvr>
                                        <p:cTn id="7" dur="500" fill="hold"/>
                                        <p:tgtEl>
                                          <p:spTgt spid="137">
                                            <p:bg/>
                                          </p:spTgt>
                                        </p:tgtEl>
                                        <p:attrNameLst>
                                          <p:attrName>ppt_x</p:attrName>
                                        </p:attrNameLst>
                                      </p:cBhvr>
                                      <p:tavLst>
                                        <p:tav tm="0">
                                          <p:val>
                                            <p:strVal val="#ppt_x"/>
                                          </p:val>
                                        </p:tav>
                                        <p:tav tm="100000">
                                          <p:val>
                                            <p:strVal val="#ppt_x"/>
                                          </p:val>
                                        </p:tav>
                                      </p:tavLst>
                                    </p:anim>
                                    <p:anim calcmode="lin" valueType="num">
                                      <p:cBhvr>
                                        <p:cTn id="8" dur="500" fill="hold"/>
                                        <p:tgtEl>
                                          <p:spTgt spid="13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37">
                                            <p:txEl>
                                              <p:pRg st="0" end="0"/>
                                            </p:txEl>
                                          </p:spTgt>
                                        </p:tgtEl>
                                        <p:attrNameLst>
                                          <p:attrName>style.visibility</p:attrName>
                                        </p:attrNameLst>
                                      </p:cBhvr>
                                      <p:to>
                                        <p:strVal val="visible"/>
                                      </p:to>
                                    </p:set>
                                    <p:anim calcmode="lin" valueType="num">
                                      <p:cBhvr>
                                        <p:cTn id="11"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3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37">
                                            <p:txEl>
                                              <p:pRg st="1" end="1"/>
                                            </p:txEl>
                                          </p:spTgt>
                                        </p:tgtEl>
                                        <p:attrNameLst>
                                          <p:attrName>style.visibility</p:attrName>
                                        </p:attrNameLst>
                                      </p:cBhvr>
                                      <p:to>
                                        <p:strVal val="visible"/>
                                      </p:to>
                                    </p:set>
                                    <p:anim calcmode="lin" valueType="num">
                                      <p:cBhvr>
                                        <p:cTn id="15" dur="500" fill="hold"/>
                                        <p:tgtEl>
                                          <p:spTgt spid="137">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3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1" build="p" animBg="1" advAuto="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TERAPİNİN İLKELERİ</a:t>
            </a:r>
          </a:p>
        </p:txBody>
      </p:sp>
      <p:sp>
        <p:nvSpPr>
          <p:cNvPr id="140" name="Shape 140"/>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startAt="9"/>
              <a:defRPr sz="1800"/>
            </a:pPr>
            <a:r>
              <a:rPr sz="3200" b="1"/>
              <a:t>Çözüme Dikkat Etme</a:t>
            </a:r>
            <a:r>
              <a:rPr sz="3200"/>
              <a:t> </a:t>
            </a:r>
            <a:r>
              <a:rPr sz="3200" b="1"/>
              <a:t>:</a:t>
            </a:r>
          </a:p>
          <a:p>
            <a:pPr marL="742950" lvl="1" indent="-285750">
              <a:spcBef>
                <a:spcPts val="600"/>
              </a:spcBef>
              <a:defRPr sz="1800"/>
            </a:pPr>
            <a:r>
              <a:rPr sz="2800"/>
              <a:t>Problemler çözüm odaklı kısa terapide çözülmez, daha çok çözümler oluşturulur. </a:t>
            </a:r>
          </a:p>
          <a:p>
            <a:pPr marL="742950" lvl="1" indent="-285750">
              <a:spcBef>
                <a:spcPts val="600"/>
              </a:spcBef>
              <a:defRPr sz="1800"/>
            </a:pPr>
            <a:r>
              <a:rPr sz="2800"/>
              <a:t>Çözümler problemlerin tersi olarak düşünülmekte ve olumlu değişimin parçası olarak görülmektedir. </a:t>
            </a:r>
          </a:p>
          <a:p>
            <a:pPr marL="742950" lvl="1" indent="-285750">
              <a:spcBef>
                <a:spcPts val="600"/>
              </a:spcBef>
              <a:defRPr sz="1800"/>
            </a:pPr>
            <a:r>
              <a:rPr sz="2800"/>
              <a:t>Çözümler, danışan ve terapistin birlikte katılımıyla keşfedilir ve oluşturulur.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40">
                                            <p:bg/>
                                          </p:spTgt>
                                        </p:tgtEl>
                                        <p:attrNameLst>
                                          <p:attrName>style.visibility</p:attrName>
                                        </p:attrNameLst>
                                      </p:cBhvr>
                                      <p:to>
                                        <p:strVal val="visible"/>
                                      </p:to>
                                    </p:set>
                                    <p:anim calcmode="lin" valueType="num">
                                      <p:cBhvr>
                                        <p:cTn id="7" dur="500" fill="hold"/>
                                        <p:tgtEl>
                                          <p:spTgt spid="140">
                                            <p:bg/>
                                          </p:spTgt>
                                        </p:tgtEl>
                                        <p:attrNameLst>
                                          <p:attrName>ppt_x</p:attrName>
                                        </p:attrNameLst>
                                      </p:cBhvr>
                                      <p:tavLst>
                                        <p:tav tm="0">
                                          <p:val>
                                            <p:strVal val="#ppt_x"/>
                                          </p:val>
                                        </p:tav>
                                        <p:tav tm="100000">
                                          <p:val>
                                            <p:strVal val="#ppt_x"/>
                                          </p:val>
                                        </p:tav>
                                      </p:tavLst>
                                    </p:anim>
                                    <p:anim calcmode="lin" valueType="num">
                                      <p:cBhvr>
                                        <p:cTn id="8" dur="500" fill="hold"/>
                                        <p:tgtEl>
                                          <p:spTgt spid="14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40">
                                            <p:txEl>
                                              <p:pRg st="0" end="0"/>
                                            </p:txEl>
                                          </p:spTgt>
                                        </p:tgtEl>
                                        <p:attrNameLst>
                                          <p:attrName>style.visibility</p:attrName>
                                        </p:attrNameLst>
                                      </p:cBhvr>
                                      <p:to>
                                        <p:strVal val="visible"/>
                                      </p:to>
                                    </p:set>
                                    <p:anim calcmode="lin" valueType="num">
                                      <p:cBhvr>
                                        <p:cTn id="11" dur="500" fill="hold"/>
                                        <p:tgtEl>
                                          <p:spTgt spid="14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4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40">
                                            <p:txEl>
                                              <p:pRg st="1" end="1"/>
                                            </p:txEl>
                                          </p:spTgt>
                                        </p:tgtEl>
                                        <p:attrNameLst>
                                          <p:attrName>style.visibility</p:attrName>
                                        </p:attrNameLst>
                                      </p:cBhvr>
                                      <p:to>
                                        <p:strVal val="visible"/>
                                      </p:to>
                                    </p:set>
                                    <p:anim calcmode="lin" valueType="num">
                                      <p:cBhvr>
                                        <p:cTn id="15" dur="500" fill="hold"/>
                                        <p:tgtEl>
                                          <p:spTgt spid="140">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40">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140">
                                            <p:txEl>
                                              <p:pRg st="2" end="2"/>
                                            </p:txEl>
                                          </p:spTgt>
                                        </p:tgtEl>
                                        <p:attrNameLst>
                                          <p:attrName>style.visibility</p:attrName>
                                        </p:attrNameLst>
                                      </p:cBhvr>
                                      <p:to>
                                        <p:strVal val="visible"/>
                                      </p:to>
                                    </p:set>
                                    <p:anim calcmode="lin" valueType="num">
                                      <p:cBhvr>
                                        <p:cTn id="19" dur="500" fill="hold"/>
                                        <p:tgtEl>
                                          <p:spTgt spid="140">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140">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140">
                                            <p:txEl>
                                              <p:pRg st="3" end="3"/>
                                            </p:txEl>
                                          </p:spTgt>
                                        </p:tgtEl>
                                        <p:attrNameLst>
                                          <p:attrName>style.visibility</p:attrName>
                                        </p:attrNameLst>
                                      </p:cBhvr>
                                      <p:to>
                                        <p:strVal val="visible"/>
                                      </p:to>
                                    </p:set>
                                    <p:anim calcmode="lin" valueType="num">
                                      <p:cBhvr>
                                        <p:cTn id="23" dur="500" fill="hold"/>
                                        <p:tgtEl>
                                          <p:spTgt spid="140">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14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1" build="p" animBg="1" advAuto="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43" name="Shape 143"/>
          <p:cNvSpPr>
            <a:spLocks noGrp="1"/>
          </p:cNvSpPr>
          <p:nvPr>
            <p:ph type="body" idx="1"/>
          </p:nvPr>
        </p:nvSpPr>
        <p:spPr>
          <a:xfrm>
            <a:off x="457200" y="1600199"/>
            <a:ext cx="8229600" cy="4525964"/>
          </a:xfrm>
          <a:prstGeom prst="rect">
            <a:avLst/>
          </a:prstGeom>
        </p:spPr>
        <p:txBody>
          <a:bodyPr/>
          <a:lstStyle/>
          <a:p>
            <a:pPr marL="514350" lvl="0" indent="-514350">
              <a:defRPr sz="1800"/>
            </a:pPr>
            <a:r>
              <a:rPr sz="3200"/>
              <a:t>Çözüm odaklı terapistler, bireylerin kendilerine uygun amaçlar belirleyebileceklerine ve sorunlarının çözümü için gerekli olan kaynaklara sahip olduklarına inanmaktadırlar. </a:t>
            </a:r>
          </a:p>
          <a:p>
            <a:pPr marL="514350" lvl="0" indent="-514350">
              <a:defRPr sz="1800"/>
            </a:pPr>
            <a:r>
              <a:rPr sz="3200"/>
              <a:t>Her danışanın amaçları ayrıdır ve daha iyi bir gelecek yaratmak için bu amaçlar danışan tarafından oluşturulur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43">
                                            <p:bg/>
                                          </p:spTgt>
                                        </p:tgtEl>
                                        <p:attrNameLst>
                                          <p:attrName>style.visibility</p:attrName>
                                        </p:attrNameLst>
                                      </p:cBhvr>
                                      <p:to>
                                        <p:strVal val="visible"/>
                                      </p:to>
                                    </p:set>
                                    <p:anim calcmode="lin" valueType="num">
                                      <p:cBhvr>
                                        <p:cTn id="7" dur="500" fill="hold"/>
                                        <p:tgtEl>
                                          <p:spTgt spid="143">
                                            <p:bg/>
                                          </p:spTgt>
                                        </p:tgtEl>
                                        <p:attrNameLst>
                                          <p:attrName>ppt_x</p:attrName>
                                        </p:attrNameLst>
                                      </p:cBhvr>
                                      <p:tavLst>
                                        <p:tav tm="0">
                                          <p:val>
                                            <p:strVal val="#ppt_x"/>
                                          </p:val>
                                        </p:tav>
                                        <p:tav tm="100000">
                                          <p:val>
                                            <p:strVal val="#ppt_x"/>
                                          </p:val>
                                        </p:tav>
                                      </p:tavLst>
                                    </p:anim>
                                    <p:anim calcmode="lin" valueType="num">
                                      <p:cBhvr>
                                        <p:cTn id="8" dur="500" fill="hold"/>
                                        <p:tgtEl>
                                          <p:spTgt spid="14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43">
                                            <p:txEl>
                                              <p:pRg st="0" end="0"/>
                                            </p:txEl>
                                          </p:spTgt>
                                        </p:tgtEl>
                                        <p:attrNameLst>
                                          <p:attrName>style.visibility</p:attrName>
                                        </p:attrNameLst>
                                      </p:cBhvr>
                                      <p:to>
                                        <p:strVal val="visible"/>
                                      </p:to>
                                    </p:set>
                                    <p:anim calcmode="lin" valueType="num">
                                      <p:cBhvr>
                                        <p:cTn id="11" dur="500" fill="hold"/>
                                        <p:tgtEl>
                                          <p:spTgt spid="14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43">
                                            <p:txEl>
                                              <p:pRg st="1" end="1"/>
                                            </p:txEl>
                                          </p:spTgt>
                                        </p:tgtEl>
                                        <p:attrNameLst>
                                          <p:attrName>style.visibility</p:attrName>
                                        </p:attrNameLst>
                                      </p:cBhvr>
                                      <p:to>
                                        <p:strVal val="visible"/>
                                      </p:to>
                                    </p:set>
                                    <p:anim calcmode="lin" valueType="num">
                                      <p:cBhvr>
                                        <p:cTn id="17" dur="500" fill="hold"/>
                                        <p:tgtEl>
                                          <p:spTgt spid="14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 grpId="1" build="p" animBg="1" advAuto="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46" name="Shape 146"/>
          <p:cNvSpPr>
            <a:spLocks noGrp="1"/>
          </p:cNvSpPr>
          <p:nvPr>
            <p:ph type="body" idx="1"/>
          </p:nvPr>
        </p:nvSpPr>
        <p:spPr>
          <a:xfrm>
            <a:off x="457200" y="1600199"/>
            <a:ext cx="8229600" cy="4525964"/>
          </a:xfrm>
          <a:prstGeom prst="rect">
            <a:avLst/>
          </a:prstGeom>
        </p:spPr>
        <p:txBody>
          <a:bodyPr/>
          <a:lstStyle>
            <a:lvl1pPr marL="514350" indent="-514350"/>
          </a:lstStyle>
          <a:p>
            <a:pPr lvl="0">
              <a:defRPr sz="1800"/>
            </a:pPr>
            <a:r>
              <a:rPr sz="3200"/>
              <a:t>Çözüm odaklı uygulayıcılar, psikolojik danışma yaptıkları kişilerin kullandıkları dile uygun bir dil kullanırlar; aynı sözcükleri kullanırlar, aynı vurgulama ve tonlama ile konuşurlar.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46">
                                            <p:bg/>
                                          </p:spTgt>
                                        </p:tgtEl>
                                        <p:attrNameLst>
                                          <p:attrName>style.visibility</p:attrName>
                                        </p:attrNameLst>
                                      </p:cBhvr>
                                      <p:to>
                                        <p:strVal val="visible"/>
                                      </p:to>
                                    </p:set>
                                    <p:anim calcmode="lin" valueType="num">
                                      <p:cBhvr>
                                        <p:cTn id="7" dur="500" fill="hold"/>
                                        <p:tgtEl>
                                          <p:spTgt spid="146">
                                            <p:bg/>
                                          </p:spTgt>
                                        </p:tgtEl>
                                        <p:attrNameLst>
                                          <p:attrName>ppt_x</p:attrName>
                                        </p:attrNameLst>
                                      </p:cBhvr>
                                      <p:tavLst>
                                        <p:tav tm="0">
                                          <p:val>
                                            <p:strVal val="#ppt_x"/>
                                          </p:val>
                                        </p:tav>
                                        <p:tav tm="100000">
                                          <p:val>
                                            <p:strVal val="#ppt_x"/>
                                          </p:val>
                                        </p:tav>
                                      </p:tavLst>
                                    </p:anim>
                                    <p:anim calcmode="lin" valueType="num">
                                      <p:cBhvr>
                                        <p:cTn id="8" dur="500" fill="hold"/>
                                        <p:tgtEl>
                                          <p:spTgt spid="14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46">
                                            <p:txEl>
                                              <p:pRg st="0" end="0"/>
                                            </p:txEl>
                                          </p:spTgt>
                                        </p:tgtEl>
                                        <p:attrNameLst>
                                          <p:attrName>style.visibility</p:attrName>
                                        </p:attrNameLst>
                                      </p:cBhvr>
                                      <p:to>
                                        <p:strVal val="visible"/>
                                      </p:to>
                                    </p:set>
                                    <p:anim calcmode="lin" valueType="num">
                                      <p:cBhvr>
                                        <p:cTn id="11" dur="500" fill="hold"/>
                                        <p:tgtEl>
                                          <p:spTgt spid="14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4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1" build="p" animBg="1" advAuto="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49" name="Shape 149"/>
          <p:cNvSpPr>
            <a:spLocks noGrp="1"/>
          </p:cNvSpPr>
          <p:nvPr>
            <p:ph type="body" idx="1"/>
          </p:nvPr>
        </p:nvSpPr>
        <p:spPr>
          <a:xfrm>
            <a:off x="457200" y="1600199"/>
            <a:ext cx="8229600" cy="4525964"/>
          </a:xfrm>
          <a:prstGeom prst="rect">
            <a:avLst/>
          </a:prstGeom>
        </p:spPr>
        <p:txBody>
          <a:bodyPr/>
          <a:lstStyle/>
          <a:p>
            <a:pPr marL="514350" lvl="0" indent="-514350">
              <a:defRPr sz="1800"/>
            </a:pPr>
            <a:r>
              <a:rPr sz="3200"/>
              <a:t>Çözüm odaklı terapistler, olumlu sonuçlara yol açacak daha başka küçük, gerçekçi ve ulaşılabilecek değişimlere odaklanırlar.</a:t>
            </a:r>
          </a:p>
          <a:p>
            <a:pPr marL="514350" lvl="0" indent="-514350">
              <a:defRPr sz="1800"/>
            </a:pPr>
            <a:r>
              <a:rPr sz="3200"/>
              <a:t> Başarı kendiliğinden geleceğinden dolayı alçak gönüllü amaçlar, değişimin başlangıcı olarak görülürler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49">
                                            <p:bg/>
                                          </p:spTgt>
                                        </p:tgtEl>
                                        <p:attrNameLst>
                                          <p:attrName>style.visibility</p:attrName>
                                        </p:attrNameLst>
                                      </p:cBhvr>
                                      <p:to>
                                        <p:strVal val="visible"/>
                                      </p:to>
                                    </p:set>
                                    <p:anim calcmode="lin" valueType="num">
                                      <p:cBhvr>
                                        <p:cTn id="7" dur="500" fill="hold"/>
                                        <p:tgtEl>
                                          <p:spTgt spid="149">
                                            <p:bg/>
                                          </p:spTgt>
                                        </p:tgtEl>
                                        <p:attrNameLst>
                                          <p:attrName>ppt_x</p:attrName>
                                        </p:attrNameLst>
                                      </p:cBhvr>
                                      <p:tavLst>
                                        <p:tav tm="0">
                                          <p:val>
                                            <p:strVal val="#ppt_x"/>
                                          </p:val>
                                        </p:tav>
                                        <p:tav tm="100000">
                                          <p:val>
                                            <p:strVal val="#ppt_x"/>
                                          </p:val>
                                        </p:tav>
                                      </p:tavLst>
                                    </p:anim>
                                    <p:anim calcmode="lin" valueType="num">
                                      <p:cBhvr>
                                        <p:cTn id="8" dur="500" fill="hold"/>
                                        <p:tgtEl>
                                          <p:spTgt spid="14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49">
                                            <p:txEl>
                                              <p:pRg st="0" end="0"/>
                                            </p:txEl>
                                          </p:spTgt>
                                        </p:tgtEl>
                                        <p:attrNameLst>
                                          <p:attrName>style.visibility</p:attrName>
                                        </p:attrNameLst>
                                      </p:cBhvr>
                                      <p:to>
                                        <p:strVal val="visible"/>
                                      </p:to>
                                    </p:set>
                                    <p:anim calcmode="lin" valueType="num">
                                      <p:cBhvr>
                                        <p:cTn id="11" dur="500" fill="hold"/>
                                        <p:tgtEl>
                                          <p:spTgt spid="14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49">
                                            <p:txEl>
                                              <p:pRg st="1" end="1"/>
                                            </p:txEl>
                                          </p:spTgt>
                                        </p:tgtEl>
                                        <p:attrNameLst>
                                          <p:attrName>style.visibility</p:attrName>
                                        </p:attrNameLst>
                                      </p:cBhvr>
                                      <p:to>
                                        <p:strVal val="visible"/>
                                      </p:to>
                                    </p:set>
                                    <p:anim calcmode="lin" valueType="num">
                                      <p:cBhvr>
                                        <p:cTn id="17" dur="500" fill="hold"/>
                                        <p:tgtEl>
                                          <p:spTgt spid="14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4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1" build="p" animBg="1" advAuto="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52" name="Shape 152"/>
          <p:cNvSpPr>
            <a:spLocks noGrp="1"/>
          </p:cNvSpPr>
          <p:nvPr>
            <p:ph type="body" idx="1"/>
          </p:nvPr>
        </p:nvSpPr>
        <p:spPr>
          <a:xfrm>
            <a:off x="457200" y="1600199"/>
            <a:ext cx="8229600" cy="4525964"/>
          </a:xfrm>
          <a:prstGeom prst="rect">
            <a:avLst/>
          </a:prstGeom>
        </p:spPr>
        <p:txBody>
          <a:bodyPr/>
          <a:lstStyle/>
          <a:p>
            <a:pPr marL="514350" lvl="0" indent="-514350">
              <a:defRPr sz="1800"/>
            </a:pPr>
            <a:r>
              <a:rPr sz="3200"/>
              <a:t>Terapistler, amaca yönelik, geleceğe odaklanmış, birçok yanıtı olan ve değişimin ipuçlarını verecek sorular sorarlar. </a:t>
            </a:r>
          </a:p>
          <a:p>
            <a:pPr marL="514350" lvl="0" indent="-514350">
              <a:defRPr sz="1800"/>
            </a:pPr>
            <a:r>
              <a:rPr sz="3200"/>
              <a:t>Bu sorulara örnek olarak şunlar sıralanabilir: </a:t>
            </a:r>
          </a:p>
          <a:p>
            <a:pPr marL="914400" lvl="1" indent="-514350">
              <a:spcBef>
                <a:spcPts val="600"/>
              </a:spcBef>
              <a:defRPr sz="1800"/>
            </a:pPr>
            <a:r>
              <a:rPr sz="2800"/>
              <a:t>“Son görüşmemizden bu yana neler yaptın ve neler değişti?”</a:t>
            </a:r>
          </a:p>
          <a:p>
            <a:pPr marL="914400" lvl="1" indent="-514350">
              <a:spcBef>
                <a:spcPts val="600"/>
              </a:spcBef>
              <a:defRPr sz="1800"/>
            </a:pPr>
            <a:r>
              <a:rPr sz="2800"/>
              <a:t> “Nelerin daha iyi gittiğini düşünüyorsun?”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52">
                                            <p:bg/>
                                          </p:spTgt>
                                        </p:tgtEl>
                                        <p:attrNameLst>
                                          <p:attrName>style.visibility</p:attrName>
                                        </p:attrNameLst>
                                      </p:cBhvr>
                                      <p:to>
                                        <p:strVal val="visible"/>
                                      </p:to>
                                    </p:set>
                                    <p:anim calcmode="lin" valueType="num">
                                      <p:cBhvr>
                                        <p:cTn id="7" dur="500" fill="hold"/>
                                        <p:tgtEl>
                                          <p:spTgt spid="152">
                                            <p:bg/>
                                          </p:spTgt>
                                        </p:tgtEl>
                                        <p:attrNameLst>
                                          <p:attrName>ppt_x</p:attrName>
                                        </p:attrNameLst>
                                      </p:cBhvr>
                                      <p:tavLst>
                                        <p:tav tm="0">
                                          <p:val>
                                            <p:strVal val="#ppt_x"/>
                                          </p:val>
                                        </p:tav>
                                        <p:tav tm="100000">
                                          <p:val>
                                            <p:strVal val="#ppt_x"/>
                                          </p:val>
                                        </p:tav>
                                      </p:tavLst>
                                    </p:anim>
                                    <p:anim calcmode="lin" valueType="num">
                                      <p:cBhvr>
                                        <p:cTn id="8" dur="500" fill="hold"/>
                                        <p:tgtEl>
                                          <p:spTgt spid="15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52">
                                            <p:txEl>
                                              <p:pRg st="0" end="0"/>
                                            </p:txEl>
                                          </p:spTgt>
                                        </p:tgtEl>
                                        <p:attrNameLst>
                                          <p:attrName>style.visibility</p:attrName>
                                        </p:attrNameLst>
                                      </p:cBhvr>
                                      <p:to>
                                        <p:strVal val="visible"/>
                                      </p:to>
                                    </p:set>
                                    <p:anim calcmode="lin" valueType="num">
                                      <p:cBhvr>
                                        <p:cTn id="11" dur="500" fill="hold"/>
                                        <p:tgtEl>
                                          <p:spTgt spid="15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52">
                                            <p:txEl>
                                              <p:pRg st="1" end="1"/>
                                            </p:txEl>
                                          </p:spTgt>
                                        </p:tgtEl>
                                        <p:attrNameLst>
                                          <p:attrName>style.visibility</p:attrName>
                                        </p:attrNameLst>
                                      </p:cBhvr>
                                      <p:to>
                                        <p:strVal val="visible"/>
                                      </p:to>
                                    </p:set>
                                    <p:anim calcmode="lin" valueType="num">
                                      <p:cBhvr>
                                        <p:cTn id="17" dur="500" fill="hold"/>
                                        <p:tgtEl>
                                          <p:spTgt spid="15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5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1">
                                  <p:stCondLst>
                                    <p:cond delay="0"/>
                                  </p:stCondLst>
                                  <p:iterate>
                                    <p:tmAbs val="0"/>
                                  </p:iterate>
                                  <p:childTnLst>
                                    <p:set>
                                      <p:cBhvr>
                                        <p:cTn id="20" fill="hold"/>
                                        <p:tgtEl>
                                          <p:spTgt spid="152">
                                            <p:txEl>
                                              <p:pRg st="2" end="2"/>
                                            </p:txEl>
                                          </p:spTgt>
                                        </p:tgtEl>
                                        <p:attrNameLst>
                                          <p:attrName>style.visibility</p:attrName>
                                        </p:attrNameLst>
                                      </p:cBhvr>
                                      <p:to>
                                        <p:strVal val="visible"/>
                                      </p:to>
                                    </p:set>
                                    <p:anim calcmode="lin" valueType="num">
                                      <p:cBhvr>
                                        <p:cTn id="21" dur="500" fill="hold"/>
                                        <p:tgtEl>
                                          <p:spTgt spid="152">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52">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1">
                                  <p:stCondLst>
                                    <p:cond delay="0"/>
                                  </p:stCondLst>
                                  <p:iterate>
                                    <p:tmAbs val="0"/>
                                  </p:iterate>
                                  <p:childTnLst>
                                    <p:set>
                                      <p:cBhvr>
                                        <p:cTn id="24" fill="hold"/>
                                        <p:tgtEl>
                                          <p:spTgt spid="152">
                                            <p:txEl>
                                              <p:pRg st="3" end="3"/>
                                            </p:txEl>
                                          </p:spTgt>
                                        </p:tgtEl>
                                        <p:attrNameLst>
                                          <p:attrName>style.visibility</p:attrName>
                                        </p:attrNameLst>
                                      </p:cBhvr>
                                      <p:to>
                                        <p:strVal val="visible"/>
                                      </p:to>
                                    </p:set>
                                    <p:anim calcmode="lin" valueType="num">
                                      <p:cBhvr>
                                        <p:cTn id="25" dur="500" fill="hold"/>
                                        <p:tgtEl>
                                          <p:spTgt spid="152">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15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 grpId="1" build="p" animBg="1" advAuto="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55" name="Shape 155"/>
          <p:cNvSpPr>
            <a:spLocks noGrp="1"/>
          </p:cNvSpPr>
          <p:nvPr>
            <p:ph type="body" idx="1"/>
          </p:nvPr>
        </p:nvSpPr>
        <p:spPr>
          <a:xfrm>
            <a:off x="457200" y="1600199"/>
            <a:ext cx="8229600" cy="4525964"/>
          </a:xfrm>
          <a:prstGeom prst="rect">
            <a:avLst/>
          </a:prstGeom>
        </p:spPr>
        <p:txBody>
          <a:bodyPr/>
          <a:lstStyle/>
          <a:p>
            <a:pPr lvl="0">
              <a:spcBef>
                <a:spcPts val="600"/>
              </a:spcBef>
              <a:defRPr sz="1800"/>
            </a:pPr>
            <a:r>
              <a:rPr sz="2900"/>
              <a:t>Walter ve Peller (1992), danışanların amaçlarını çok iyi bir biçimde belirleyebilmeleri için onlara yardım edilmesi gerektiğinin önemine işaret ederler. Çok iyi belirlenmiş bir amaç:</a:t>
            </a:r>
          </a:p>
          <a:p>
            <a:pPr marL="914400" lvl="1" indent="-514350">
              <a:spcBef>
                <a:spcPts val="600"/>
              </a:spcBef>
              <a:buFontTx/>
              <a:buAutoNum type="arabicPeriod"/>
              <a:defRPr sz="1800"/>
            </a:pPr>
            <a:r>
              <a:rPr sz="2500"/>
              <a:t>Danışanın kendi ifadesiyle olumlu bir anlam içerir,</a:t>
            </a:r>
          </a:p>
          <a:p>
            <a:pPr marL="914400" lvl="1" indent="-514350">
              <a:spcBef>
                <a:spcPts val="600"/>
              </a:spcBef>
              <a:buFontTx/>
              <a:buAutoNum type="arabicPeriod"/>
              <a:defRPr sz="1800"/>
            </a:pPr>
            <a:r>
              <a:rPr sz="2500"/>
              <a:t> Bir süreçtir ya da eyleme yöneliktir, </a:t>
            </a:r>
          </a:p>
          <a:p>
            <a:pPr marL="914400" lvl="1" indent="-514350">
              <a:spcBef>
                <a:spcPts val="600"/>
              </a:spcBef>
              <a:buFontTx/>
              <a:buAutoNum type="arabicPeriod"/>
              <a:defRPr sz="1800"/>
            </a:pPr>
            <a:r>
              <a:rPr sz="2500"/>
              <a:t> Burada ve şimdi şeklinde yapılandırılmıştır,</a:t>
            </a:r>
          </a:p>
          <a:p>
            <a:pPr marL="914400" lvl="1" indent="-514350">
              <a:spcBef>
                <a:spcPts val="600"/>
              </a:spcBef>
              <a:buFontTx/>
              <a:buAutoNum type="arabicPeriod"/>
              <a:defRPr sz="1800"/>
            </a:pPr>
            <a:r>
              <a:rPr sz="2500"/>
              <a:t> Ulaşılabilir, somut ve özeldir,</a:t>
            </a:r>
          </a:p>
          <a:p>
            <a:pPr marL="914400" lvl="1" indent="-514350">
              <a:spcBef>
                <a:spcPts val="600"/>
              </a:spcBef>
              <a:buFontTx/>
              <a:buAutoNum type="arabicPeriod"/>
              <a:defRPr sz="1800"/>
            </a:pPr>
            <a:r>
              <a:rPr sz="2500"/>
              <a:t> Danışan tarafından kontrol edilir.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55">
                                            <p:bg/>
                                          </p:spTgt>
                                        </p:tgtEl>
                                        <p:attrNameLst>
                                          <p:attrName>style.visibility</p:attrName>
                                        </p:attrNameLst>
                                      </p:cBhvr>
                                      <p:to>
                                        <p:strVal val="visible"/>
                                      </p:to>
                                    </p:set>
                                    <p:anim calcmode="lin" valueType="num">
                                      <p:cBhvr>
                                        <p:cTn id="7" dur="500" fill="hold"/>
                                        <p:tgtEl>
                                          <p:spTgt spid="155">
                                            <p:bg/>
                                          </p:spTgt>
                                        </p:tgtEl>
                                        <p:attrNameLst>
                                          <p:attrName>ppt_x</p:attrName>
                                        </p:attrNameLst>
                                      </p:cBhvr>
                                      <p:tavLst>
                                        <p:tav tm="0">
                                          <p:val>
                                            <p:strVal val="#ppt_x"/>
                                          </p:val>
                                        </p:tav>
                                        <p:tav tm="100000">
                                          <p:val>
                                            <p:strVal val="#ppt_x"/>
                                          </p:val>
                                        </p:tav>
                                      </p:tavLst>
                                    </p:anim>
                                    <p:anim calcmode="lin" valueType="num">
                                      <p:cBhvr>
                                        <p:cTn id="8" dur="500" fill="hold"/>
                                        <p:tgtEl>
                                          <p:spTgt spid="15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55">
                                            <p:txEl>
                                              <p:pRg st="0" end="0"/>
                                            </p:txEl>
                                          </p:spTgt>
                                        </p:tgtEl>
                                        <p:attrNameLst>
                                          <p:attrName>style.visibility</p:attrName>
                                        </p:attrNameLst>
                                      </p:cBhvr>
                                      <p:to>
                                        <p:strVal val="visible"/>
                                      </p:to>
                                    </p:set>
                                    <p:anim calcmode="lin" valueType="num">
                                      <p:cBhvr>
                                        <p:cTn id="11" dur="500" fill="hold"/>
                                        <p:tgtEl>
                                          <p:spTgt spid="15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5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155">
                                            <p:txEl>
                                              <p:pRg st="1" end="1"/>
                                            </p:txEl>
                                          </p:spTgt>
                                        </p:tgtEl>
                                        <p:attrNameLst>
                                          <p:attrName>style.visibility</p:attrName>
                                        </p:attrNameLst>
                                      </p:cBhvr>
                                      <p:to>
                                        <p:strVal val="visible"/>
                                      </p:to>
                                    </p:set>
                                    <p:anim calcmode="lin" valueType="num">
                                      <p:cBhvr>
                                        <p:cTn id="15" dur="500" fill="hold"/>
                                        <p:tgtEl>
                                          <p:spTgt spid="155">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55">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155">
                                            <p:txEl>
                                              <p:pRg st="2" end="2"/>
                                            </p:txEl>
                                          </p:spTgt>
                                        </p:tgtEl>
                                        <p:attrNameLst>
                                          <p:attrName>style.visibility</p:attrName>
                                        </p:attrNameLst>
                                      </p:cBhvr>
                                      <p:to>
                                        <p:strVal val="visible"/>
                                      </p:to>
                                    </p:set>
                                    <p:anim calcmode="lin" valueType="num">
                                      <p:cBhvr>
                                        <p:cTn id="19" dur="500" fill="hold"/>
                                        <p:tgtEl>
                                          <p:spTgt spid="155">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15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155">
                                            <p:txEl>
                                              <p:pRg st="3" end="3"/>
                                            </p:txEl>
                                          </p:spTgt>
                                        </p:tgtEl>
                                        <p:attrNameLst>
                                          <p:attrName>style.visibility</p:attrName>
                                        </p:attrNameLst>
                                      </p:cBhvr>
                                      <p:to>
                                        <p:strVal val="visible"/>
                                      </p:to>
                                    </p:set>
                                    <p:anim calcmode="lin" valueType="num">
                                      <p:cBhvr>
                                        <p:cTn id="23" dur="500" fill="hold"/>
                                        <p:tgtEl>
                                          <p:spTgt spid="155">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155">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155">
                                            <p:txEl>
                                              <p:pRg st="4" end="4"/>
                                            </p:txEl>
                                          </p:spTgt>
                                        </p:tgtEl>
                                        <p:attrNameLst>
                                          <p:attrName>style.visibility</p:attrName>
                                        </p:attrNameLst>
                                      </p:cBhvr>
                                      <p:to>
                                        <p:strVal val="visible"/>
                                      </p:to>
                                    </p:set>
                                    <p:anim calcmode="lin" valueType="num">
                                      <p:cBhvr>
                                        <p:cTn id="27" dur="500" fill="hold"/>
                                        <p:tgtEl>
                                          <p:spTgt spid="155">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15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1">
                                  <p:stCondLst>
                                    <p:cond delay="0"/>
                                  </p:stCondLst>
                                  <p:iterate>
                                    <p:tmAbs val="0"/>
                                  </p:iterate>
                                  <p:childTnLst>
                                    <p:set>
                                      <p:cBhvr>
                                        <p:cTn id="30" fill="hold"/>
                                        <p:tgtEl>
                                          <p:spTgt spid="155">
                                            <p:txEl>
                                              <p:pRg st="5" end="5"/>
                                            </p:txEl>
                                          </p:spTgt>
                                        </p:tgtEl>
                                        <p:attrNameLst>
                                          <p:attrName>style.visibility</p:attrName>
                                        </p:attrNameLst>
                                      </p:cBhvr>
                                      <p:to>
                                        <p:strVal val="visible"/>
                                      </p:to>
                                    </p:set>
                                    <p:anim calcmode="lin" valueType="num">
                                      <p:cBhvr>
                                        <p:cTn id="31" dur="500" fill="hold"/>
                                        <p:tgtEl>
                                          <p:spTgt spid="155">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1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 grpId="1" build="p" animBg="1" advAuto="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58" name="Shape 158"/>
          <p:cNvSpPr>
            <a:spLocks noGrp="1"/>
          </p:cNvSpPr>
          <p:nvPr>
            <p:ph type="body" idx="1"/>
          </p:nvPr>
        </p:nvSpPr>
        <p:spPr>
          <a:xfrm>
            <a:off x="457200" y="1600199"/>
            <a:ext cx="8229600" cy="4525964"/>
          </a:xfrm>
          <a:prstGeom prst="rect">
            <a:avLst/>
          </a:prstGeom>
        </p:spPr>
        <p:txBody>
          <a:bodyPr/>
          <a:lstStyle/>
          <a:p>
            <a:pPr lvl="0">
              <a:lnSpc>
                <a:spcPct val="90000"/>
              </a:lnSpc>
              <a:defRPr sz="1800"/>
            </a:pPr>
            <a:r>
              <a:rPr sz="3200"/>
              <a:t>Bununla birlikte Walter ve Peller (2000), danışanlara endişelerini ifade etme şansı vermeden, tam olarak belirlenmiş bir amaca yönelmenin sakıncalarına da dikkat çekmişlerdir. </a:t>
            </a:r>
          </a:p>
          <a:p>
            <a:pPr lvl="0">
              <a:lnSpc>
                <a:spcPct val="90000"/>
              </a:lnSpc>
              <a:defRPr sz="1800"/>
            </a:pPr>
            <a:r>
              <a:rPr sz="3200"/>
              <a:t>Danışanların, anlamlı kişisel amaçlar belirlemeden önce, anlaşılma ve duyulma konusundaki endişelerini hissetmeleri gerekmektedir.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58">
                                            <p:bg/>
                                          </p:spTgt>
                                        </p:tgtEl>
                                        <p:attrNameLst>
                                          <p:attrName>style.visibility</p:attrName>
                                        </p:attrNameLst>
                                      </p:cBhvr>
                                      <p:to>
                                        <p:strVal val="visible"/>
                                      </p:to>
                                    </p:set>
                                    <p:anim calcmode="lin" valueType="num">
                                      <p:cBhvr>
                                        <p:cTn id="7" dur="500" fill="hold"/>
                                        <p:tgtEl>
                                          <p:spTgt spid="158">
                                            <p:bg/>
                                          </p:spTgt>
                                        </p:tgtEl>
                                        <p:attrNameLst>
                                          <p:attrName>ppt_x</p:attrName>
                                        </p:attrNameLst>
                                      </p:cBhvr>
                                      <p:tavLst>
                                        <p:tav tm="0">
                                          <p:val>
                                            <p:strVal val="#ppt_x"/>
                                          </p:val>
                                        </p:tav>
                                        <p:tav tm="100000">
                                          <p:val>
                                            <p:strVal val="#ppt_x"/>
                                          </p:val>
                                        </p:tav>
                                      </p:tavLst>
                                    </p:anim>
                                    <p:anim calcmode="lin" valueType="num">
                                      <p:cBhvr>
                                        <p:cTn id="8" dur="500" fill="hold"/>
                                        <p:tgtEl>
                                          <p:spTgt spid="15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58">
                                            <p:txEl>
                                              <p:pRg st="0" end="0"/>
                                            </p:txEl>
                                          </p:spTgt>
                                        </p:tgtEl>
                                        <p:attrNameLst>
                                          <p:attrName>style.visibility</p:attrName>
                                        </p:attrNameLst>
                                      </p:cBhvr>
                                      <p:to>
                                        <p:strVal val="visible"/>
                                      </p:to>
                                    </p:set>
                                    <p:anim calcmode="lin" valueType="num">
                                      <p:cBhvr>
                                        <p:cTn id="11" dur="500" fill="hold"/>
                                        <p:tgtEl>
                                          <p:spTgt spid="15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58">
                                            <p:txEl>
                                              <p:pRg st="1" end="1"/>
                                            </p:txEl>
                                          </p:spTgt>
                                        </p:tgtEl>
                                        <p:attrNameLst>
                                          <p:attrName>style.visibility</p:attrName>
                                        </p:attrNameLst>
                                      </p:cBhvr>
                                      <p:to>
                                        <p:strVal val="visible"/>
                                      </p:to>
                                    </p:set>
                                    <p:anim calcmode="lin" valueType="num">
                                      <p:cBhvr>
                                        <p:cTn id="17" dur="500" fill="hold"/>
                                        <p:tgtEl>
                                          <p:spTgt spid="158">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5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1" build="p" animBg="1" advAuto="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61" name="Shape 161"/>
          <p:cNvSpPr>
            <a:spLocks noGrp="1"/>
          </p:cNvSpPr>
          <p:nvPr>
            <p:ph type="body" idx="1"/>
          </p:nvPr>
        </p:nvSpPr>
        <p:spPr>
          <a:xfrm>
            <a:off x="457200" y="1600199"/>
            <a:ext cx="8229600" cy="4525964"/>
          </a:xfrm>
          <a:prstGeom prst="rect">
            <a:avLst/>
          </a:prstGeom>
        </p:spPr>
        <p:txBody>
          <a:bodyPr/>
          <a:lstStyle/>
          <a:p>
            <a:pPr lvl="0">
              <a:defRPr sz="1800"/>
            </a:pPr>
            <a:r>
              <a:rPr sz="3200"/>
              <a:t>Çözüm odaklı kısa terapide, duruma bakış açısı ya da referans alınan çerçeve değiştirilerek, hedefe yönelik yapılanlar farklılaştırılarak, danışanın gücüne ve kaynaklarına bakılarak, amaçlar değiştirilebilir veya çeşitlendirilebilir.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61">
                                            <p:bg/>
                                          </p:spTgt>
                                        </p:tgtEl>
                                        <p:attrNameLst>
                                          <p:attrName>style.visibility</p:attrName>
                                        </p:attrNameLst>
                                      </p:cBhvr>
                                      <p:to>
                                        <p:strVal val="visible"/>
                                      </p:to>
                                    </p:set>
                                    <p:anim calcmode="lin" valueType="num">
                                      <p:cBhvr>
                                        <p:cTn id="7" dur="500" fill="hold"/>
                                        <p:tgtEl>
                                          <p:spTgt spid="161">
                                            <p:bg/>
                                          </p:spTgt>
                                        </p:tgtEl>
                                        <p:attrNameLst>
                                          <p:attrName>ppt_x</p:attrName>
                                        </p:attrNameLst>
                                      </p:cBhvr>
                                      <p:tavLst>
                                        <p:tav tm="0">
                                          <p:val>
                                            <p:strVal val="#ppt_x"/>
                                          </p:val>
                                        </p:tav>
                                        <p:tav tm="100000">
                                          <p:val>
                                            <p:strVal val="#ppt_x"/>
                                          </p:val>
                                        </p:tav>
                                      </p:tavLst>
                                    </p:anim>
                                    <p:anim calcmode="lin" valueType="num">
                                      <p:cBhvr>
                                        <p:cTn id="8" dur="500" fill="hold"/>
                                        <p:tgtEl>
                                          <p:spTgt spid="16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61">
                                            <p:txEl>
                                              <p:pRg st="0" end="0"/>
                                            </p:txEl>
                                          </p:spTgt>
                                        </p:tgtEl>
                                        <p:attrNameLst>
                                          <p:attrName>style.visibility</p:attrName>
                                        </p:attrNameLst>
                                      </p:cBhvr>
                                      <p:to>
                                        <p:strVal val="visible"/>
                                      </p:to>
                                    </p:set>
                                    <p:anim calcmode="lin" valueType="num">
                                      <p:cBhvr>
                                        <p:cTn id="11" dur="500" fill="hold"/>
                                        <p:tgtEl>
                                          <p:spTgt spid="16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6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1" build="p" animBg="1" advAuto="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title"/>
          </p:nvPr>
        </p:nvSpPr>
        <p:spPr>
          <a:xfrm>
            <a:off x="457200" y="274638"/>
            <a:ext cx="8229600" cy="1143000"/>
          </a:xfrm>
          <a:prstGeom prst="rect">
            <a:avLst/>
          </a:prstGeom>
        </p:spPr>
        <p:txBody>
          <a:bodyPr/>
          <a:lstStyle>
            <a:lvl1pPr>
              <a:defRPr>
                <a:latin typeface="Times New Roman Bold"/>
                <a:ea typeface="Times New Roman Bold"/>
                <a:cs typeface="Times New Roman Bold"/>
                <a:sym typeface="Times New Roman Bold"/>
              </a:defRPr>
            </a:lvl1pPr>
          </a:lstStyle>
          <a:p>
            <a:pPr lvl="0">
              <a:defRPr sz="1800"/>
            </a:pPr>
            <a:r>
              <a:rPr sz="4400"/>
              <a:t>TERAPÖTİK AMAÇLAR</a:t>
            </a:r>
          </a:p>
        </p:txBody>
      </p:sp>
      <p:sp>
        <p:nvSpPr>
          <p:cNvPr id="164" name="Shape 164"/>
          <p:cNvSpPr>
            <a:spLocks noGrp="1"/>
          </p:cNvSpPr>
          <p:nvPr>
            <p:ph type="body" idx="1"/>
          </p:nvPr>
        </p:nvSpPr>
        <p:spPr>
          <a:xfrm>
            <a:off x="457200" y="1600199"/>
            <a:ext cx="8229600" cy="4525964"/>
          </a:xfrm>
          <a:prstGeom prst="rect">
            <a:avLst/>
          </a:prstGeom>
        </p:spPr>
        <p:txBody>
          <a:bodyPr/>
          <a:lstStyle/>
          <a:p>
            <a:pPr marL="339470" lvl="0" indent="-339470" defTabSz="905255">
              <a:lnSpc>
                <a:spcPct val="90000"/>
              </a:lnSpc>
              <a:spcBef>
                <a:spcPts val="600"/>
              </a:spcBef>
              <a:defRPr sz="1800"/>
            </a:pPr>
            <a:r>
              <a:rPr sz="2673" b="1" i="1"/>
              <a:t>Çözüm odaklı kısa terapinin temel amacı;</a:t>
            </a:r>
            <a:r>
              <a:rPr sz="2673"/>
              <a:t> danışanların sorunlar yerine çözümlerin konuşulduğu bir dili ve bir davranışı kendilerine uyarlayabilmelerine yardımcı olmaktır. </a:t>
            </a:r>
          </a:p>
          <a:p>
            <a:pPr marL="339470" lvl="0" indent="-339470" defTabSz="905255">
              <a:lnSpc>
                <a:spcPct val="90000"/>
              </a:lnSpc>
              <a:spcBef>
                <a:spcPts val="600"/>
              </a:spcBef>
              <a:defRPr sz="1800"/>
            </a:pPr>
            <a:r>
              <a:rPr sz="2673"/>
              <a:t>En çok ne hakkında konuşuyorsak onu üretiyoruz varsayımından hareketle, danışanlar sorunlardan çok, değişim ya da çözüm hakkında konuşmaya yönlendirilir. </a:t>
            </a:r>
          </a:p>
          <a:p>
            <a:pPr marL="339470" lvl="0" indent="-339470" defTabSz="905255">
              <a:lnSpc>
                <a:spcPct val="90000"/>
              </a:lnSpc>
              <a:spcBef>
                <a:spcPts val="600"/>
              </a:spcBef>
              <a:defRPr sz="1800"/>
            </a:pPr>
            <a:r>
              <a:rPr sz="2673"/>
              <a:t>Sorunlardan konuşmak beraberinde başka sorunları da getirecektir. Değişim hakkında konuşmak ise değişimin gerçekleşmesini sağlayacaktır.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64">
                                            <p:bg/>
                                          </p:spTgt>
                                        </p:tgtEl>
                                        <p:attrNameLst>
                                          <p:attrName>style.visibility</p:attrName>
                                        </p:attrNameLst>
                                      </p:cBhvr>
                                      <p:to>
                                        <p:strVal val="visible"/>
                                      </p:to>
                                    </p:set>
                                    <p:anim calcmode="lin" valueType="num">
                                      <p:cBhvr>
                                        <p:cTn id="7" dur="500" fill="hold"/>
                                        <p:tgtEl>
                                          <p:spTgt spid="164">
                                            <p:bg/>
                                          </p:spTgt>
                                        </p:tgtEl>
                                        <p:attrNameLst>
                                          <p:attrName>ppt_x</p:attrName>
                                        </p:attrNameLst>
                                      </p:cBhvr>
                                      <p:tavLst>
                                        <p:tav tm="0">
                                          <p:val>
                                            <p:strVal val="#ppt_x"/>
                                          </p:val>
                                        </p:tav>
                                        <p:tav tm="100000">
                                          <p:val>
                                            <p:strVal val="#ppt_x"/>
                                          </p:val>
                                        </p:tav>
                                      </p:tavLst>
                                    </p:anim>
                                    <p:anim calcmode="lin" valueType="num">
                                      <p:cBhvr>
                                        <p:cTn id="8" dur="500" fill="hold"/>
                                        <p:tgtEl>
                                          <p:spTgt spid="16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64">
                                            <p:txEl>
                                              <p:pRg st="0" end="0"/>
                                            </p:txEl>
                                          </p:spTgt>
                                        </p:tgtEl>
                                        <p:attrNameLst>
                                          <p:attrName>style.visibility</p:attrName>
                                        </p:attrNameLst>
                                      </p:cBhvr>
                                      <p:to>
                                        <p:strVal val="visible"/>
                                      </p:to>
                                    </p:set>
                                    <p:anim calcmode="lin" valueType="num">
                                      <p:cBhvr>
                                        <p:cTn id="11" dur="500" fill="hold"/>
                                        <p:tgtEl>
                                          <p:spTgt spid="16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6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64">
                                            <p:txEl>
                                              <p:pRg st="1" end="1"/>
                                            </p:txEl>
                                          </p:spTgt>
                                        </p:tgtEl>
                                        <p:attrNameLst>
                                          <p:attrName>style.visibility</p:attrName>
                                        </p:attrNameLst>
                                      </p:cBhvr>
                                      <p:to>
                                        <p:strVal val="visible"/>
                                      </p:to>
                                    </p:set>
                                    <p:anim calcmode="lin" valueType="num">
                                      <p:cBhvr>
                                        <p:cTn id="17" dur="500" fill="hold"/>
                                        <p:tgtEl>
                                          <p:spTgt spid="16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6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64">
                                            <p:txEl>
                                              <p:pRg st="2" end="2"/>
                                            </p:txEl>
                                          </p:spTgt>
                                        </p:tgtEl>
                                        <p:attrNameLst>
                                          <p:attrName>style.visibility</p:attrName>
                                        </p:attrNameLst>
                                      </p:cBhvr>
                                      <p:to>
                                        <p:strVal val="visible"/>
                                      </p:to>
                                    </p:set>
                                    <p:anim calcmode="lin" valueType="num">
                                      <p:cBhvr>
                                        <p:cTn id="23" dur="500" fill="hold"/>
                                        <p:tgtEl>
                                          <p:spTgt spid="164">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6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1" build="p"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274638"/>
            <a:ext cx="8229600" cy="1143000"/>
          </a:xfrm>
          <a:prstGeom prst="rect">
            <a:avLst/>
          </a:prstGeom>
        </p:spPr>
        <p:txBody>
          <a:bodyPr>
            <a:normAutofit fontScale="90000"/>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59" name="Shape 59"/>
          <p:cNvSpPr>
            <a:spLocks noGrp="1"/>
          </p:cNvSpPr>
          <p:nvPr>
            <p:ph type="body" idx="1"/>
          </p:nvPr>
        </p:nvSpPr>
        <p:spPr>
          <a:xfrm>
            <a:off x="457200" y="1600199"/>
            <a:ext cx="8229600" cy="4525964"/>
          </a:xfrm>
          <a:prstGeom prst="rect">
            <a:avLst/>
          </a:prstGeom>
        </p:spPr>
        <p:txBody>
          <a:bodyPr/>
          <a:lstStyle/>
          <a:p>
            <a:pPr lvl="0">
              <a:lnSpc>
                <a:spcPct val="90000"/>
              </a:lnSpc>
              <a:defRPr sz="1800"/>
            </a:pPr>
            <a:r>
              <a:rPr sz="3200"/>
              <a:t>Asıl terapi, danışana olayların nasıl farklı gelişebileceğini hayal etmelerine yardım etmek ve bu amacı başarmak için ne yapmaları gerektiğini düşünmelerini sağlamaya odaklanır.</a:t>
            </a:r>
          </a:p>
          <a:p>
            <a:pPr lvl="0">
              <a:lnSpc>
                <a:spcPct val="90000"/>
              </a:lnSpc>
              <a:defRPr sz="1800"/>
            </a:pPr>
            <a:r>
              <a:rPr sz="3200"/>
              <a:t>Çözüm odaklı kısa terapiye göre; danışan değişmek istemektedir ve bu değişikliğin olmasını sağlamak için elinden gelenin en iyisini yapmaktadır.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59">
                                            <p:bg/>
                                          </p:spTgt>
                                        </p:tgtEl>
                                        <p:attrNameLst>
                                          <p:attrName>style.visibility</p:attrName>
                                        </p:attrNameLst>
                                      </p:cBhvr>
                                      <p:to>
                                        <p:strVal val="visible"/>
                                      </p:to>
                                    </p:set>
                                    <p:anim calcmode="lin" valueType="num">
                                      <p:cBhvr>
                                        <p:cTn id="7" dur="500" fill="hold"/>
                                        <p:tgtEl>
                                          <p:spTgt spid="59">
                                            <p:bg/>
                                          </p:spTgt>
                                        </p:tgtEl>
                                        <p:attrNameLst>
                                          <p:attrName>ppt_x</p:attrName>
                                        </p:attrNameLst>
                                      </p:cBhvr>
                                      <p:tavLst>
                                        <p:tav tm="0">
                                          <p:val>
                                            <p:strVal val="#ppt_x"/>
                                          </p:val>
                                        </p:tav>
                                        <p:tav tm="100000">
                                          <p:val>
                                            <p:strVal val="#ppt_x"/>
                                          </p:val>
                                        </p:tav>
                                      </p:tavLst>
                                    </p:anim>
                                    <p:anim calcmode="lin" valueType="num">
                                      <p:cBhvr>
                                        <p:cTn id="8" dur="500" fill="hold"/>
                                        <p:tgtEl>
                                          <p:spTgt spid="5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59">
                                            <p:txEl>
                                              <p:pRg st="0" end="0"/>
                                            </p:txEl>
                                          </p:spTgt>
                                        </p:tgtEl>
                                        <p:attrNameLst>
                                          <p:attrName>style.visibility</p:attrName>
                                        </p:attrNameLst>
                                      </p:cBhvr>
                                      <p:to>
                                        <p:strVal val="visible"/>
                                      </p:to>
                                    </p:set>
                                    <p:anim calcmode="lin" valueType="num">
                                      <p:cBhvr>
                                        <p:cTn id="11" dur="50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59">
                                            <p:txEl>
                                              <p:pRg st="1" end="1"/>
                                            </p:txEl>
                                          </p:spTgt>
                                        </p:tgtEl>
                                        <p:attrNameLst>
                                          <p:attrName>style.visibility</p:attrName>
                                        </p:attrNameLst>
                                      </p:cBhvr>
                                      <p:to>
                                        <p:strVal val="visible"/>
                                      </p:to>
                                    </p:set>
                                    <p:anim calcmode="lin" valueType="num">
                                      <p:cBhvr>
                                        <p:cTn id="17" dur="5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5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1" build="p" animBg="1" advAuto="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a:spLocks noGrp="1"/>
          </p:cNvSpPr>
          <p:nvPr>
            <p:ph type="title"/>
          </p:nvPr>
        </p:nvSpPr>
        <p:spPr>
          <a:xfrm>
            <a:off x="457200" y="274638"/>
            <a:ext cx="8229600" cy="1143000"/>
          </a:xfrm>
          <a:prstGeom prst="rect">
            <a:avLst/>
          </a:prstGeom>
        </p:spPr>
        <p:txBody>
          <a:bodyPr/>
          <a:lstStyle>
            <a:lvl1pPr defTabSz="850391">
              <a:defRPr sz="3627">
                <a:latin typeface="Times New Roman Bold"/>
                <a:ea typeface="Times New Roman Bold"/>
                <a:cs typeface="Times New Roman Bold"/>
                <a:sym typeface="Times New Roman Bold"/>
              </a:defRPr>
            </a:lvl1pPr>
          </a:lstStyle>
          <a:p>
            <a:pPr lvl="0">
              <a:defRPr sz="1800"/>
            </a:pPr>
            <a:r>
              <a:rPr sz="3627"/>
              <a:t>ÇÖZÜM ODAKLI KISA TERAPİ TEKNİKLERİ</a:t>
            </a:r>
          </a:p>
        </p:txBody>
      </p:sp>
      <p:sp>
        <p:nvSpPr>
          <p:cNvPr id="167" name="Shape 167"/>
          <p:cNvSpPr>
            <a:spLocks noGrp="1"/>
          </p:cNvSpPr>
          <p:nvPr>
            <p:ph type="body" idx="1"/>
          </p:nvPr>
        </p:nvSpPr>
        <p:spPr>
          <a:xfrm>
            <a:off x="457200" y="1600199"/>
            <a:ext cx="8229600" cy="4525964"/>
          </a:xfrm>
          <a:prstGeom prst="rect">
            <a:avLst/>
          </a:prstGeom>
        </p:spPr>
        <p:txBody>
          <a:bodyPr/>
          <a:lstStyle/>
          <a:p>
            <a:pPr lvl="0">
              <a:defRPr sz="1800"/>
            </a:pPr>
            <a:r>
              <a:rPr sz="3200"/>
              <a:t>Bu yaklaşımın temel amacı, danışanın “sorun üzerinde konuşmak” yerine, çözüm üzerinde konuşma yöntemini uygulamasına yardımcı olmaktır. </a:t>
            </a:r>
          </a:p>
          <a:p>
            <a:pPr lvl="0">
              <a:defRPr sz="1800"/>
            </a:pPr>
            <a:r>
              <a:rPr sz="3200"/>
              <a:t>Bunu kolaylaştırmak için, bir dizi tekniğin geliştirildiği görülmektedir. Bu teknikler şöyle ifade edilebilir: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67">
                                            <p:bg/>
                                          </p:spTgt>
                                        </p:tgtEl>
                                        <p:attrNameLst>
                                          <p:attrName>style.visibility</p:attrName>
                                        </p:attrNameLst>
                                      </p:cBhvr>
                                      <p:to>
                                        <p:strVal val="visible"/>
                                      </p:to>
                                    </p:set>
                                    <p:anim calcmode="lin" valueType="num">
                                      <p:cBhvr>
                                        <p:cTn id="7" dur="500" fill="hold"/>
                                        <p:tgtEl>
                                          <p:spTgt spid="167">
                                            <p:bg/>
                                          </p:spTgt>
                                        </p:tgtEl>
                                        <p:attrNameLst>
                                          <p:attrName>ppt_x</p:attrName>
                                        </p:attrNameLst>
                                      </p:cBhvr>
                                      <p:tavLst>
                                        <p:tav tm="0">
                                          <p:val>
                                            <p:strVal val="#ppt_x"/>
                                          </p:val>
                                        </p:tav>
                                        <p:tav tm="100000">
                                          <p:val>
                                            <p:strVal val="#ppt_x"/>
                                          </p:val>
                                        </p:tav>
                                      </p:tavLst>
                                    </p:anim>
                                    <p:anim calcmode="lin" valueType="num">
                                      <p:cBhvr>
                                        <p:cTn id="8" dur="500" fill="hold"/>
                                        <p:tgtEl>
                                          <p:spTgt spid="16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67">
                                            <p:txEl>
                                              <p:pRg st="0" end="0"/>
                                            </p:txEl>
                                          </p:spTgt>
                                        </p:tgtEl>
                                        <p:attrNameLst>
                                          <p:attrName>style.visibility</p:attrName>
                                        </p:attrNameLst>
                                      </p:cBhvr>
                                      <p:to>
                                        <p:strVal val="visible"/>
                                      </p:to>
                                    </p:set>
                                    <p:anim calcmode="lin" valueType="num">
                                      <p:cBhvr>
                                        <p:cTn id="11" dur="500" fill="hold"/>
                                        <p:tgtEl>
                                          <p:spTgt spid="16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67">
                                            <p:txEl>
                                              <p:pRg st="1" end="1"/>
                                            </p:txEl>
                                          </p:spTgt>
                                        </p:tgtEl>
                                        <p:attrNameLst>
                                          <p:attrName>style.visibility</p:attrName>
                                        </p:attrNameLst>
                                      </p:cBhvr>
                                      <p:to>
                                        <p:strVal val="visible"/>
                                      </p:to>
                                    </p:set>
                                    <p:anim calcmode="lin" valueType="num">
                                      <p:cBhvr>
                                        <p:cTn id="17" dur="500" fill="hold"/>
                                        <p:tgtEl>
                                          <p:spTgt spid="16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6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1" build="p" animBg="1" advAuto="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a:spLocks noGrp="1"/>
          </p:cNvSpPr>
          <p:nvPr>
            <p:ph type="title"/>
          </p:nvPr>
        </p:nvSpPr>
        <p:spPr>
          <a:xfrm>
            <a:off x="457200" y="274638"/>
            <a:ext cx="8229600" cy="1143000"/>
          </a:xfrm>
          <a:prstGeom prst="rect">
            <a:avLst/>
          </a:prstGeom>
        </p:spPr>
        <p:txBody>
          <a:bodyPr/>
          <a:lstStyle/>
          <a:p>
            <a:pPr lvl="0" defTabSz="585215">
              <a:defRPr sz="1800"/>
            </a:pPr>
            <a:r>
              <a:rPr sz="2496" b="1"/>
              <a:t>1. Geleceği Okuma Tekniği </a:t>
            </a:r>
            <a:r>
              <a:rPr sz="2496"/>
              <a:t>(The Crystal Ball Technique)</a:t>
            </a:r>
            <a:r>
              <a:rPr sz="2496" b="1"/>
              <a:t>: </a:t>
            </a:r>
            <a:br>
              <a:rPr sz="2496" b="1"/>
            </a:br>
            <a:endParaRPr sz="2496" b="1"/>
          </a:p>
        </p:txBody>
      </p:sp>
      <p:sp>
        <p:nvSpPr>
          <p:cNvPr id="170" name="Shape 170"/>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De Shazer tarafından geliştirilen bu teknik, danışanın kendisini artık sorunun olmayacağı, gelecekteki bir durum içinde düşünmesi için düzenlenmiştir.</a:t>
            </a:r>
          </a:p>
          <a:p>
            <a:pPr lvl="0">
              <a:lnSpc>
                <a:spcPct val="90000"/>
              </a:lnSpc>
              <a:spcBef>
                <a:spcPts val="600"/>
              </a:spcBef>
              <a:defRPr sz="1800"/>
            </a:pPr>
            <a:r>
              <a:rPr sz="2900"/>
              <a:t>Bu teknik sayesinde danışan, sorunu çözüldüğünde yaşamının nasıl olacağına ilişkin fikir sahibi olur. Bu amaçla, ilk görüşmede genellikle şu soru sorulur:</a:t>
            </a:r>
          </a:p>
          <a:p>
            <a:pPr lvl="0">
              <a:lnSpc>
                <a:spcPct val="90000"/>
              </a:lnSpc>
              <a:spcBef>
                <a:spcPts val="600"/>
              </a:spcBef>
              <a:buClr>
                <a:srgbClr val="C00000"/>
              </a:buClr>
              <a:defRPr sz="1800"/>
            </a:pPr>
            <a:r>
              <a:rPr sz="2900" b="1" i="1">
                <a:solidFill>
                  <a:srgbClr val="C00000"/>
                </a:solidFill>
              </a:rPr>
              <a:t>“Sorun çözüldüğünde senin ve diğer kişiler için durum nasıl olacak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70">
                                            <p:bg/>
                                          </p:spTgt>
                                        </p:tgtEl>
                                        <p:attrNameLst>
                                          <p:attrName>style.visibility</p:attrName>
                                        </p:attrNameLst>
                                      </p:cBhvr>
                                      <p:to>
                                        <p:strVal val="visible"/>
                                      </p:to>
                                    </p:set>
                                    <p:anim calcmode="lin" valueType="num">
                                      <p:cBhvr>
                                        <p:cTn id="7" dur="500" fill="hold"/>
                                        <p:tgtEl>
                                          <p:spTgt spid="170">
                                            <p:bg/>
                                          </p:spTgt>
                                        </p:tgtEl>
                                        <p:attrNameLst>
                                          <p:attrName>ppt_x</p:attrName>
                                        </p:attrNameLst>
                                      </p:cBhvr>
                                      <p:tavLst>
                                        <p:tav tm="0">
                                          <p:val>
                                            <p:strVal val="#ppt_x"/>
                                          </p:val>
                                        </p:tav>
                                        <p:tav tm="100000">
                                          <p:val>
                                            <p:strVal val="#ppt_x"/>
                                          </p:val>
                                        </p:tav>
                                      </p:tavLst>
                                    </p:anim>
                                    <p:anim calcmode="lin" valueType="num">
                                      <p:cBhvr>
                                        <p:cTn id="8" dur="500" fill="hold"/>
                                        <p:tgtEl>
                                          <p:spTgt spid="17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70">
                                            <p:txEl>
                                              <p:pRg st="0" end="0"/>
                                            </p:txEl>
                                          </p:spTgt>
                                        </p:tgtEl>
                                        <p:attrNameLst>
                                          <p:attrName>style.visibility</p:attrName>
                                        </p:attrNameLst>
                                      </p:cBhvr>
                                      <p:to>
                                        <p:strVal val="visible"/>
                                      </p:to>
                                    </p:set>
                                    <p:anim calcmode="lin" valueType="num">
                                      <p:cBhvr>
                                        <p:cTn id="11" dur="500" fill="hold"/>
                                        <p:tgtEl>
                                          <p:spTgt spid="17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70">
                                            <p:txEl>
                                              <p:pRg st="1" end="1"/>
                                            </p:txEl>
                                          </p:spTgt>
                                        </p:tgtEl>
                                        <p:attrNameLst>
                                          <p:attrName>style.visibility</p:attrName>
                                        </p:attrNameLst>
                                      </p:cBhvr>
                                      <p:to>
                                        <p:strVal val="visible"/>
                                      </p:to>
                                    </p:set>
                                    <p:anim calcmode="lin" valueType="num">
                                      <p:cBhvr>
                                        <p:cTn id="17" dur="500" fill="hold"/>
                                        <p:tgtEl>
                                          <p:spTgt spid="17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70">
                                            <p:txEl>
                                              <p:pRg st="2" end="2"/>
                                            </p:txEl>
                                          </p:spTgt>
                                        </p:tgtEl>
                                        <p:attrNameLst>
                                          <p:attrName>style.visibility</p:attrName>
                                        </p:attrNameLst>
                                      </p:cBhvr>
                                      <p:to>
                                        <p:strVal val="visible"/>
                                      </p:to>
                                    </p:set>
                                    <p:anim calcmode="lin" valueType="num">
                                      <p:cBhvr>
                                        <p:cTn id="23" dur="500" fill="hold"/>
                                        <p:tgtEl>
                                          <p:spTgt spid="170">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7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 grpId="1" build="p" animBg="1" advAuto="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xfrm>
            <a:off x="457200" y="274638"/>
            <a:ext cx="8229600" cy="1143000"/>
          </a:xfrm>
          <a:prstGeom prst="rect">
            <a:avLst/>
          </a:prstGeom>
        </p:spPr>
        <p:txBody>
          <a:bodyPr/>
          <a:lstStyle/>
          <a:p>
            <a:pPr lvl="0" defTabSz="795527">
              <a:defRPr sz="1800"/>
            </a:pPr>
            <a:r>
              <a:rPr sz="3393" b="1"/>
              <a:t>2. İlk Terapi Seansının Görevini Formüle Etme </a:t>
            </a:r>
            <a:r>
              <a:rPr sz="3393"/>
              <a:t>(The Formula First Session Task)</a:t>
            </a:r>
          </a:p>
        </p:txBody>
      </p:sp>
      <p:sp>
        <p:nvSpPr>
          <p:cNvPr id="173" name="Shape 173"/>
          <p:cNvSpPr>
            <a:spLocks noGrp="1"/>
          </p:cNvSpPr>
          <p:nvPr>
            <p:ph type="body" idx="1"/>
          </p:nvPr>
        </p:nvSpPr>
        <p:spPr>
          <a:xfrm>
            <a:off x="457200" y="1600199"/>
            <a:ext cx="8229600" cy="4525964"/>
          </a:xfrm>
          <a:prstGeom prst="rect">
            <a:avLst/>
          </a:prstGeom>
        </p:spPr>
        <p:txBody>
          <a:bodyPr/>
          <a:lstStyle/>
          <a:p>
            <a:pPr lvl="0">
              <a:lnSpc>
                <a:spcPct val="80000"/>
              </a:lnSpc>
              <a:spcBef>
                <a:spcPts val="600"/>
              </a:spcBef>
              <a:defRPr sz="1800"/>
            </a:pPr>
            <a:r>
              <a:rPr sz="2900"/>
              <a:t>Orjinali de Shazer ve diğerleri tarafından geliştirilen bu teknik, yakınmaları net olmayan danışanlar için düzenlenmiştir.</a:t>
            </a:r>
          </a:p>
          <a:p>
            <a:pPr lvl="0">
              <a:lnSpc>
                <a:spcPct val="80000"/>
              </a:lnSpc>
              <a:spcBef>
                <a:spcPts val="600"/>
              </a:spcBef>
              <a:defRPr sz="1800"/>
            </a:pPr>
            <a:r>
              <a:rPr sz="2900"/>
              <a:t>Bu tekniğin amacı, danışanın her durumda gelecek için olumlu beklentiler kurmasına ve amacını netleştirmesine yardımcı olmaktır.</a:t>
            </a:r>
          </a:p>
          <a:p>
            <a:pPr lvl="0">
              <a:lnSpc>
                <a:spcPct val="80000"/>
              </a:lnSpc>
              <a:spcBef>
                <a:spcPts val="600"/>
              </a:spcBef>
              <a:defRPr sz="1800"/>
            </a:pPr>
            <a:r>
              <a:rPr sz="2900"/>
              <a:t>Danışana, genellikle birinci görüşmenin sonunda şu yönerge verilir: </a:t>
            </a:r>
          </a:p>
          <a:p>
            <a:pPr lvl="0">
              <a:lnSpc>
                <a:spcPct val="80000"/>
              </a:lnSpc>
              <a:spcBef>
                <a:spcPts val="600"/>
              </a:spcBef>
              <a:buClr>
                <a:srgbClr val="C00000"/>
              </a:buClr>
              <a:defRPr sz="1800"/>
            </a:pPr>
            <a:r>
              <a:rPr sz="2900" b="1" i="1">
                <a:solidFill>
                  <a:srgbClr val="C00000"/>
                </a:solidFill>
              </a:rPr>
              <a:t>“Bugün buradan ayrıldıktan sonra, gelecek hafta boyunca devam ettirmek istediğin eylemlere ilişkin gözlemlerde bulun”.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73">
                                            <p:bg/>
                                          </p:spTgt>
                                        </p:tgtEl>
                                        <p:attrNameLst>
                                          <p:attrName>style.visibility</p:attrName>
                                        </p:attrNameLst>
                                      </p:cBhvr>
                                      <p:to>
                                        <p:strVal val="visible"/>
                                      </p:to>
                                    </p:set>
                                    <p:anim calcmode="lin" valueType="num">
                                      <p:cBhvr>
                                        <p:cTn id="7" dur="500" fill="hold"/>
                                        <p:tgtEl>
                                          <p:spTgt spid="173">
                                            <p:bg/>
                                          </p:spTgt>
                                        </p:tgtEl>
                                        <p:attrNameLst>
                                          <p:attrName>ppt_x</p:attrName>
                                        </p:attrNameLst>
                                      </p:cBhvr>
                                      <p:tavLst>
                                        <p:tav tm="0">
                                          <p:val>
                                            <p:strVal val="#ppt_x"/>
                                          </p:val>
                                        </p:tav>
                                        <p:tav tm="100000">
                                          <p:val>
                                            <p:strVal val="#ppt_x"/>
                                          </p:val>
                                        </p:tav>
                                      </p:tavLst>
                                    </p:anim>
                                    <p:anim calcmode="lin" valueType="num">
                                      <p:cBhvr>
                                        <p:cTn id="8" dur="500" fill="hold"/>
                                        <p:tgtEl>
                                          <p:spTgt spid="17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73">
                                            <p:txEl>
                                              <p:pRg st="0" end="0"/>
                                            </p:txEl>
                                          </p:spTgt>
                                        </p:tgtEl>
                                        <p:attrNameLst>
                                          <p:attrName>style.visibility</p:attrName>
                                        </p:attrNameLst>
                                      </p:cBhvr>
                                      <p:to>
                                        <p:strVal val="visible"/>
                                      </p:to>
                                    </p:set>
                                    <p:anim calcmode="lin" valueType="num">
                                      <p:cBhvr>
                                        <p:cTn id="11" dur="500" fill="hold"/>
                                        <p:tgtEl>
                                          <p:spTgt spid="17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7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73">
                                            <p:txEl>
                                              <p:pRg st="1" end="1"/>
                                            </p:txEl>
                                          </p:spTgt>
                                        </p:tgtEl>
                                        <p:attrNameLst>
                                          <p:attrName>style.visibility</p:attrName>
                                        </p:attrNameLst>
                                      </p:cBhvr>
                                      <p:to>
                                        <p:strVal val="visible"/>
                                      </p:to>
                                    </p:set>
                                    <p:anim calcmode="lin" valueType="num">
                                      <p:cBhvr>
                                        <p:cTn id="17" dur="500" fill="hold"/>
                                        <p:tgtEl>
                                          <p:spTgt spid="17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7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73">
                                            <p:txEl>
                                              <p:pRg st="2" end="2"/>
                                            </p:txEl>
                                          </p:spTgt>
                                        </p:tgtEl>
                                        <p:attrNameLst>
                                          <p:attrName>style.visibility</p:attrName>
                                        </p:attrNameLst>
                                      </p:cBhvr>
                                      <p:to>
                                        <p:strVal val="visible"/>
                                      </p:to>
                                    </p:set>
                                    <p:anim calcmode="lin" valueType="num">
                                      <p:cBhvr>
                                        <p:cTn id="23" dur="500" fill="hold"/>
                                        <p:tgtEl>
                                          <p:spTgt spid="17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7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173">
                                            <p:txEl>
                                              <p:pRg st="3" end="3"/>
                                            </p:txEl>
                                          </p:spTgt>
                                        </p:tgtEl>
                                        <p:attrNameLst>
                                          <p:attrName>style.visibility</p:attrName>
                                        </p:attrNameLst>
                                      </p:cBhvr>
                                      <p:to>
                                        <p:strVal val="visible"/>
                                      </p:to>
                                    </p:set>
                                    <p:anim calcmode="lin" valueType="num">
                                      <p:cBhvr>
                                        <p:cTn id="29" dur="500" fill="hold"/>
                                        <p:tgtEl>
                                          <p:spTgt spid="17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17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1" build="p" animBg="1" advAuto="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p:cNvSpPr>
          <p:nvPr>
            <p:ph type="title"/>
          </p:nvPr>
        </p:nvSpPr>
        <p:spPr>
          <a:xfrm>
            <a:off x="457200" y="274638"/>
            <a:ext cx="8229600" cy="1143000"/>
          </a:xfrm>
          <a:prstGeom prst="rect">
            <a:avLst/>
          </a:prstGeom>
        </p:spPr>
        <p:txBody>
          <a:bodyPr/>
          <a:lstStyle/>
          <a:p>
            <a:pPr lvl="0" defTabSz="658368">
              <a:defRPr sz="1800"/>
            </a:pPr>
            <a:r>
              <a:rPr sz="2520" b="1"/>
              <a:t>3. Terapi Seansı Öncesindeki Değişmeye Dikkat Çeken Sorular </a:t>
            </a:r>
            <a:r>
              <a:rPr sz="2520"/>
              <a:t>(Questions That Highlight Pre-Session Change):</a:t>
            </a:r>
          </a:p>
        </p:txBody>
      </p:sp>
      <p:sp>
        <p:nvSpPr>
          <p:cNvPr id="176" name="Shape 176"/>
          <p:cNvSpPr>
            <a:spLocks noGrp="1"/>
          </p:cNvSpPr>
          <p:nvPr>
            <p:ph type="body" idx="1"/>
          </p:nvPr>
        </p:nvSpPr>
        <p:spPr>
          <a:xfrm>
            <a:off x="457200" y="1600199"/>
            <a:ext cx="8229600" cy="4525964"/>
          </a:xfrm>
          <a:prstGeom prst="rect">
            <a:avLst/>
          </a:prstGeom>
        </p:spPr>
        <p:txBody>
          <a:bodyPr/>
          <a:lstStyle/>
          <a:p>
            <a:pPr lvl="0">
              <a:defRPr sz="1800"/>
            </a:pPr>
            <a:r>
              <a:rPr sz="3200"/>
              <a:t>Basit bir randevu almak bile olumlu değişim olduğunun göstergesidir. İlk terapi seansında çözüm odaklı terapistin şu soruyu sorması sıklıkla rastlanan bir durumdur: </a:t>
            </a:r>
          </a:p>
          <a:p>
            <a:pPr lvl="0">
              <a:buClr>
                <a:srgbClr val="C00000"/>
              </a:buClr>
              <a:defRPr sz="1800"/>
            </a:pPr>
            <a:r>
              <a:rPr sz="3200" b="1" i="1">
                <a:solidFill>
                  <a:srgbClr val="C00000"/>
                </a:solidFill>
              </a:rPr>
              <a:t>“İlk randevuyu aldığınız andan itibaren sorununuzda ne gibi değişiklikler oldu, neler yaptınız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76">
                                            <p:bg/>
                                          </p:spTgt>
                                        </p:tgtEl>
                                        <p:attrNameLst>
                                          <p:attrName>style.visibility</p:attrName>
                                        </p:attrNameLst>
                                      </p:cBhvr>
                                      <p:to>
                                        <p:strVal val="visible"/>
                                      </p:to>
                                    </p:set>
                                    <p:anim calcmode="lin" valueType="num">
                                      <p:cBhvr>
                                        <p:cTn id="7" dur="500" fill="hold"/>
                                        <p:tgtEl>
                                          <p:spTgt spid="176">
                                            <p:bg/>
                                          </p:spTgt>
                                        </p:tgtEl>
                                        <p:attrNameLst>
                                          <p:attrName>ppt_x</p:attrName>
                                        </p:attrNameLst>
                                      </p:cBhvr>
                                      <p:tavLst>
                                        <p:tav tm="0">
                                          <p:val>
                                            <p:strVal val="#ppt_x"/>
                                          </p:val>
                                        </p:tav>
                                        <p:tav tm="100000">
                                          <p:val>
                                            <p:strVal val="#ppt_x"/>
                                          </p:val>
                                        </p:tav>
                                      </p:tavLst>
                                    </p:anim>
                                    <p:anim calcmode="lin" valueType="num">
                                      <p:cBhvr>
                                        <p:cTn id="8" dur="500" fill="hold"/>
                                        <p:tgtEl>
                                          <p:spTgt spid="17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76">
                                            <p:txEl>
                                              <p:pRg st="0" end="0"/>
                                            </p:txEl>
                                          </p:spTgt>
                                        </p:tgtEl>
                                        <p:attrNameLst>
                                          <p:attrName>style.visibility</p:attrName>
                                        </p:attrNameLst>
                                      </p:cBhvr>
                                      <p:to>
                                        <p:strVal val="visible"/>
                                      </p:to>
                                    </p:set>
                                    <p:anim calcmode="lin" valueType="num">
                                      <p:cBhvr>
                                        <p:cTn id="11" dur="500" fill="hold"/>
                                        <p:tgtEl>
                                          <p:spTgt spid="17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7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76">
                                            <p:txEl>
                                              <p:pRg st="1" end="1"/>
                                            </p:txEl>
                                          </p:spTgt>
                                        </p:tgtEl>
                                        <p:attrNameLst>
                                          <p:attrName>style.visibility</p:attrName>
                                        </p:attrNameLst>
                                      </p:cBhvr>
                                      <p:to>
                                        <p:strVal val="visible"/>
                                      </p:to>
                                    </p:set>
                                    <p:anim calcmode="lin" valueType="num">
                                      <p:cBhvr>
                                        <p:cTn id="17" dur="500" fill="hold"/>
                                        <p:tgtEl>
                                          <p:spTgt spid="176">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7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1" build="p" animBg="1" advAuto="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p:cNvSpPr>
          <p:nvPr>
            <p:ph type="title"/>
          </p:nvPr>
        </p:nvSpPr>
        <p:spPr>
          <a:xfrm>
            <a:off x="457200" y="274638"/>
            <a:ext cx="8229600" cy="1143000"/>
          </a:xfrm>
          <a:prstGeom prst="rect">
            <a:avLst/>
          </a:prstGeom>
        </p:spPr>
        <p:txBody>
          <a:bodyPr/>
          <a:lstStyle/>
          <a:p>
            <a:pPr lvl="0" defTabSz="658368">
              <a:defRPr sz="1800"/>
            </a:pPr>
            <a:r>
              <a:rPr sz="2520" b="1"/>
              <a:t>3. Terapi Seansı Öncesindeki Değişmeye Dikkat Çeken Sorular </a:t>
            </a:r>
            <a:r>
              <a:rPr sz="2520"/>
              <a:t>(Questions That Highlight Pre-Session Change):</a:t>
            </a:r>
          </a:p>
        </p:txBody>
      </p:sp>
      <p:sp>
        <p:nvSpPr>
          <p:cNvPr id="179" name="Shape 179"/>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Terapist bu soruyu sorarak, danışanların bu ara süreçte yapmış oldukları olumlu değişiklikleri anlamaya, bunları çoğaltıp, güçlendirmeye çalışmaktadır. </a:t>
            </a:r>
          </a:p>
          <a:p>
            <a:pPr lvl="0">
              <a:lnSpc>
                <a:spcPct val="90000"/>
              </a:lnSpc>
              <a:spcBef>
                <a:spcPts val="600"/>
              </a:spcBef>
              <a:defRPr sz="1800"/>
            </a:pPr>
            <a:r>
              <a:rPr sz="2900"/>
              <a:t>Bu türden değişiklikler bir terapi sürecinde çoğu zaman sağlanamazlar. </a:t>
            </a:r>
          </a:p>
          <a:p>
            <a:pPr lvl="0">
              <a:lnSpc>
                <a:spcPct val="90000"/>
              </a:lnSpc>
              <a:spcBef>
                <a:spcPts val="600"/>
              </a:spcBef>
              <a:defRPr sz="1800"/>
            </a:pPr>
            <a:r>
              <a:rPr sz="2900"/>
              <a:t>Onun için bunlar hakkında sorular sormak, danışanın terapiden beklediği sonuçları gerçekleştirmede, terapistten çok kendi kaynaklarına güvenmesine neden olur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79">
                                            <p:bg/>
                                          </p:spTgt>
                                        </p:tgtEl>
                                        <p:attrNameLst>
                                          <p:attrName>style.visibility</p:attrName>
                                        </p:attrNameLst>
                                      </p:cBhvr>
                                      <p:to>
                                        <p:strVal val="visible"/>
                                      </p:to>
                                    </p:set>
                                    <p:anim calcmode="lin" valueType="num">
                                      <p:cBhvr>
                                        <p:cTn id="7" dur="500" fill="hold"/>
                                        <p:tgtEl>
                                          <p:spTgt spid="179">
                                            <p:bg/>
                                          </p:spTgt>
                                        </p:tgtEl>
                                        <p:attrNameLst>
                                          <p:attrName>ppt_x</p:attrName>
                                        </p:attrNameLst>
                                      </p:cBhvr>
                                      <p:tavLst>
                                        <p:tav tm="0">
                                          <p:val>
                                            <p:strVal val="#ppt_x"/>
                                          </p:val>
                                        </p:tav>
                                        <p:tav tm="100000">
                                          <p:val>
                                            <p:strVal val="#ppt_x"/>
                                          </p:val>
                                        </p:tav>
                                      </p:tavLst>
                                    </p:anim>
                                    <p:anim calcmode="lin" valueType="num">
                                      <p:cBhvr>
                                        <p:cTn id="8" dur="500" fill="hold"/>
                                        <p:tgtEl>
                                          <p:spTgt spid="17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79">
                                            <p:txEl>
                                              <p:pRg st="0" end="0"/>
                                            </p:txEl>
                                          </p:spTgt>
                                        </p:tgtEl>
                                        <p:attrNameLst>
                                          <p:attrName>style.visibility</p:attrName>
                                        </p:attrNameLst>
                                      </p:cBhvr>
                                      <p:to>
                                        <p:strVal val="visible"/>
                                      </p:to>
                                    </p:set>
                                    <p:anim calcmode="lin" valueType="num">
                                      <p:cBhvr>
                                        <p:cTn id="11" dur="500" fill="hold"/>
                                        <p:tgtEl>
                                          <p:spTgt spid="17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79">
                                            <p:txEl>
                                              <p:pRg st="1" end="1"/>
                                            </p:txEl>
                                          </p:spTgt>
                                        </p:tgtEl>
                                        <p:attrNameLst>
                                          <p:attrName>style.visibility</p:attrName>
                                        </p:attrNameLst>
                                      </p:cBhvr>
                                      <p:to>
                                        <p:strVal val="visible"/>
                                      </p:to>
                                    </p:set>
                                    <p:anim calcmode="lin" valueType="num">
                                      <p:cBhvr>
                                        <p:cTn id="17" dur="500" fill="hold"/>
                                        <p:tgtEl>
                                          <p:spTgt spid="17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79">
                                            <p:txEl>
                                              <p:pRg st="2" end="2"/>
                                            </p:txEl>
                                          </p:spTgt>
                                        </p:tgtEl>
                                        <p:attrNameLst>
                                          <p:attrName>style.visibility</p:attrName>
                                        </p:attrNameLst>
                                      </p:cBhvr>
                                      <p:to>
                                        <p:strVal val="visible"/>
                                      </p:to>
                                    </p:set>
                                    <p:anim calcmode="lin" valueType="num">
                                      <p:cBhvr>
                                        <p:cTn id="23" dur="500" fill="hold"/>
                                        <p:tgtEl>
                                          <p:spTgt spid="179">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7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 grpId="1" build="p" animBg="1" advAuto="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a:spLocks noGrp="1"/>
          </p:cNvSpPr>
          <p:nvPr>
            <p:ph type="title"/>
          </p:nvPr>
        </p:nvSpPr>
        <p:spPr>
          <a:xfrm>
            <a:off x="457200" y="274638"/>
            <a:ext cx="8229600" cy="1143000"/>
          </a:xfrm>
          <a:prstGeom prst="rect">
            <a:avLst/>
          </a:prstGeom>
        </p:spPr>
        <p:txBody>
          <a:bodyPr/>
          <a:lstStyle/>
          <a:p>
            <a:pPr lvl="0" defTabSz="658368">
              <a:defRPr sz="1800"/>
            </a:pPr>
            <a:r>
              <a:rPr sz="2520" b="1"/>
              <a:t>3. Terapi Seansı Öncesindeki Değişmeye Dikkat Çeken Sorular </a:t>
            </a:r>
            <a:r>
              <a:rPr sz="2520"/>
              <a:t>(Questions That Highlight Pre-Session Change):</a:t>
            </a:r>
          </a:p>
        </p:txBody>
      </p:sp>
      <p:sp>
        <p:nvSpPr>
          <p:cNvPr id="182" name="Shape 182"/>
          <p:cNvSpPr>
            <a:spLocks noGrp="1"/>
          </p:cNvSpPr>
          <p:nvPr>
            <p:ph type="body" idx="1"/>
          </p:nvPr>
        </p:nvSpPr>
        <p:spPr>
          <a:xfrm>
            <a:off x="457200" y="1600199"/>
            <a:ext cx="8229600" cy="4525964"/>
          </a:xfrm>
          <a:prstGeom prst="rect">
            <a:avLst/>
          </a:prstGeom>
        </p:spPr>
        <p:txBody>
          <a:bodyPr/>
          <a:lstStyle/>
          <a:p>
            <a:pPr lvl="0">
              <a:lnSpc>
                <a:spcPct val="90000"/>
              </a:lnSpc>
              <a:defRPr sz="1800"/>
            </a:pPr>
            <a:r>
              <a:rPr sz="3200"/>
              <a:t>Berg (1994)’e göre terapi seansı öncesi değişme, danışanın randevu aldığı zaman ile terapistle ilk görüştüğü zaman arasında, amaca ulaşmak için gerçekleştirdiği değişmedir. </a:t>
            </a:r>
          </a:p>
          <a:p>
            <a:pPr lvl="0">
              <a:lnSpc>
                <a:spcPct val="90000"/>
              </a:lnSpc>
              <a:defRPr sz="1800"/>
            </a:pPr>
            <a:r>
              <a:rPr sz="3200"/>
              <a:t>İlk terapi seansı öncesinde, danışanların yaklaşık üçte ikisinde, bazı değişmelerin meydana geldiği görüşünü paylaştığı ortaya çıkmıştır.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82">
                                            <p:bg/>
                                          </p:spTgt>
                                        </p:tgtEl>
                                        <p:attrNameLst>
                                          <p:attrName>style.visibility</p:attrName>
                                        </p:attrNameLst>
                                      </p:cBhvr>
                                      <p:to>
                                        <p:strVal val="visible"/>
                                      </p:to>
                                    </p:set>
                                    <p:anim calcmode="lin" valueType="num">
                                      <p:cBhvr>
                                        <p:cTn id="7" dur="500" fill="hold"/>
                                        <p:tgtEl>
                                          <p:spTgt spid="182">
                                            <p:bg/>
                                          </p:spTgt>
                                        </p:tgtEl>
                                        <p:attrNameLst>
                                          <p:attrName>ppt_x</p:attrName>
                                        </p:attrNameLst>
                                      </p:cBhvr>
                                      <p:tavLst>
                                        <p:tav tm="0">
                                          <p:val>
                                            <p:strVal val="#ppt_x"/>
                                          </p:val>
                                        </p:tav>
                                        <p:tav tm="100000">
                                          <p:val>
                                            <p:strVal val="#ppt_x"/>
                                          </p:val>
                                        </p:tav>
                                      </p:tavLst>
                                    </p:anim>
                                    <p:anim calcmode="lin" valueType="num">
                                      <p:cBhvr>
                                        <p:cTn id="8" dur="500" fill="hold"/>
                                        <p:tgtEl>
                                          <p:spTgt spid="18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82">
                                            <p:txEl>
                                              <p:pRg st="0" end="0"/>
                                            </p:txEl>
                                          </p:spTgt>
                                        </p:tgtEl>
                                        <p:attrNameLst>
                                          <p:attrName>style.visibility</p:attrName>
                                        </p:attrNameLst>
                                      </p:cBhvr>
                                      <p:to>
                                        <p:strVal val="visible"/>
                                      </p:to>
                                    </p:set>
                                    <p:anim calcmode="lin" valueType="num">
                                      <p:cBhvr>
                                        <p:cTn id="11" dur="500" fill="hold"/>
                                        <p:tgtEl>
                                          <p:spTgt spid="18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82">
                                            <p:txEl>
                                              <p:pRg st="1" end="1"/>
                                            </p:txEl>
                                          </p:spTgt>
                                        </p:tgtEl>
                                        <p:attrNameLst>
                                          <p:attrName>style.visibility</p:attrName>
                                        </p:attrNameLst>
                                      </p:cBhvr>
                                      <p:to>
                                        <p:strVal val="visible"/>
                                      </p:to>
                                    </p:set>
                                    <p:anim calcmode="lin" valueType="num">
                                      <p:cBhvr>
                                        <p:cTn id="17" dur="500" fill="hold"/>
                                        <p:tgtEl>
                                          <p:spTgt spid="18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8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1" build="p" animBg="1" advAuto="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p:cNvSpPr>
          <p:nvPr>
            <p:ph type="title"/>
          </p:nvPr>
        </p:nvSpPr>
        <p:spPr>
          <a:xfrm>
            <a:off x="457200" y="274638"/>
            <a:ext cx="8229600" cy="1143000"/>
          </a:xfrm>
          <a:prstGeom prst="rect">
            <a:avLst/>
          </a:prstGeom>
        </p:spPr>
        <p:txBody>
          <a:bodyPr/>
          <a:lstStyle/>
          <a:p>
            <a:pPr lvl="0" defTabSz="832104">
              <a:defRPr sz="1800"/>
            </a:pPr>
            <a:r>
              <a:rPr sz="3549" b="1"/>
              <a:t>4. Nadir (İstisna) Durumlara İlişkin Sorular </a:t>
            </a:r>
            <a:r>
              <a:rPr sz="3549"/>
              <a:t>(Exception Questions):</a:t>
            </a:r>
          </a:p>
        </p:txBody>
      </p:sp>
      <p:sp>
        <p:nvSpPr>
          <p:cNvPr id="185" name="Shape 185"/>
          <p:cNvSpPr>
            <a:spLocks noGrp="1"/>
          </p:cNvSpPr>
          <p:nvPr>
            <p:ph type="body" idx="1"/>
          </p:nvPr>
        </p:nvSpPr>
        <p:spPr>
          <a:xfrm>
            <a:off x="457200" y="1600199"/>
            <a:ext cx="8229600" cy="4525964"/>
          </a:xfrm>
          <a:prstGeom prst="rect">
            <a:avLst/>
          </a:prstGeom>
        </p:spPr>
        <p:txBody>
          <a:bodyPr/>
          <a:lstStyle/>
          <a:p>
            <a:pPr marL="336042" lvl="0" indent="-336042" defTabSz="896111">
              <a:lnSpc>
                <a:spcPct val="90000"/>
              </a:lnSpc>
              <a:defRPr sz="1800"/>
            </a:pPr>
            <a:r>
              <a:rPr sz="3136"/>
              <a:t>Çözüm odaklı kısa terapi, danışanların yaşamlarında, sorunlarını hissetmedikleri anlar olduğu kabulüne dayanmaktadır.</a:t>
            </a:r>
          </a:p>
          <a:p>
            <a:pPr marL="336042" lvl="0" indent="-336042" defTabSz="896111">
              <a:lnSpc>
                <a:spcPct val="90000"/>
              </a:lnSpc>
              <a:defRPr sz="1800"/>
            </a:pPr>
            <a:r>
              <a:rPr sz="3136"/>
              <a:t>İstisna durumlar problemin çözümü için ipuçları sunar. Bu türden anlar istisna olarak adlandırılır ve farklılığın habercisidir.</a:t>
            </a:r>
          </a:p>
          <a:p>
            <a:pPr marL="336042" lvl="0" indent="-336042" defTabSz="896111">
              <a:lnSpc>
                <a:spcPct val="90000"/>
              </a:lnSpc>
              <a:defRPr sz="1800"/>
            </a:pPr>
            <a:r>
              <a:rPr sz="3136"/>
              <a:t>Çözüm odaklı terapistler, danışanları sorunların var olmadığı anlara yöneltmek için istisna sorular sorarlar.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85">
                                            <p:bg/>
                                          </p:spTgt>
                                        </p:tgtEl>
                                        <p:attrNameLst>
                                          <p:attrName>style.visibility</p:attrName>
                                        </p:attrNameLst>
                                      </p:cBhvr>
                                      <p:to>
                                        <p:strVal val="visible"/>
                                      </p:to>
                                    </p:set>
                                    <p:anim calcmode="lin" valueType="num">
                                      <p:cBhvr>
                                        <p:cTn id="7" dur="500" fill="hold"/>
                                        <p:tgtEl>
                                          <p:spTgt spid="185">
                                            <p:bg/>
                                          </p:spTgt>
                                        </p:tgtEl>
                                        <p:attrNameLst>
                                          <p:attrName>ppt_x</p:attrName>
                                        </p:attrNameLst>
                                      </p:cBhvr>
                                      <p:tavLst>
                                        <p:tav tm="0">
                                          <p:val>
                                            <p:strVal val="#ppt_x"/>
                                          </p:val>
                                        </p:tav>
                                        <p:tav tm="100000">
                                          <p:val>
                                            <p:strVal val="#ppt_x"/>
                                          </p:val>
                                        </p:tav>
                                      </p:tavLst>
                                    </p:anim>
                                    <p:anim calcmode="lin" valueType="num">
                                      <p:cBhvr>
                                        <p:cTn id="8" dur="500" fill="hold"/>
                                        <p:tgtEl>
                                          <p:spTgt spid="18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85">
                                            <p:txEl>
                                              <p:pRg st="0" end="0"/>
                                            </p:txEl>
                                          </p:spTgt>
                                        </p:tgtEl>
                                        <p:attrNameLst>
                                          <p:attrName>style.visibility</p:attrName>
                                        </p:attrNameLst>
                                      </p:cBhvr>
                                      <p:to>
                                        <p:strVal val="visible"/>
                                      </p:to>
                                    </p:set>
                                    <p:anim calcmode="lin" valueType="num">
                                      <p:cBhvr>
                                        <p:cTn id="11" dur="500" fill="hold"/>
                                        <p:tgtEl>
                                          <p:spTgt spid="18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8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85">
                                            <p:txEl>
                                              <p:pRg st="1" end="1"/>
                                            </p:txEl>
                                          </p:spTgt>
                                        </p:tgtEl>
                                        <p:attrNameLst>
                                          <p:attrName>style.visibility</p:attrName>
                                        </p:attrNameLst>
                                      </p:cBhvr>
                                      <p:to>
                                        <p:strVal val="visible"/>
                                      </p:to>
                                    </p:set>
                                    <p:anim calcmode="lin" valueType="num">
                                      <p:cBhvr>
                                        <p:cTn id="17" dur="500" fill="hold"/>
                                        <p:tgtEl>
                                          <p:spTgt spid="18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8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85">
                                            <p:txEl>
                                              <p:pRg st="2" end="2"/>
                                            </p:txEl>
                                          </p:spTgt>
                                        </p:tgtEl>
                                        <p:attrNameLst>
                                          <p:attrName>style.visibility</p:attrName>
                                        </p:attrNameLst>
                                      </p:cBhvr>
                                      <p:to>
                                        <p:strVal val="visible"/>
                                      </p:to>
                                    </p:set>
                                    <p:anim calcmode="lin" valueType="num">
                                      <p:cBhvr>
                                        <p:cTn id="23" dur="500" fill="hold"/>
                                        <p:tgtEl>
                                          <p:spTgt spid="18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8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 grpId="1" build="p" animBg="1" advAuto="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a:xfrm>
            <a:off x="457200" y="274638"/>
            <a:ext cx="8229600" cy="1143000"/>
          </a:xfrm>
          <a:prstGeom prst="rect">
            <a:avLst/>
          </a:prstGeom>
        </p:spPr>
        <p:txBody>
          <a:bodyPr/>
          <a:lstStyle/>
          <a:p>
            <a:pPr lvl="0" defTabSz="832104">
              <a:defRPr sz="1800"/>
            </a:pPr>
            <a:r>
              <a:rPr sz="3549" b="1"/>
              <a:t>4. Nadir (İstisna) Durumlara İlişkin Sorular </a:t>
            </a:r>
            <a:r>
              <a:rPr sz="3549"/>
              <a:t>(Exception Questions):</a:t>
            </a:r>
          </a:p>
        </p:txBody>
      </p:sp>
      <p:sp>
        <p:nvSpPr>
          <p:cNvPr id="188" name="Shape 188"/>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700"/>
              <a:t>İstisnalar, danışanın yaşamında sorunun yaşanmasının kaçınılmaz olduğu, ama bir şekilde yaşanmadığı geçmiş deneyimlerdir.</a:t>
            </a:r>
          </a:p>
          <a:p>
            <a:pPr lvl="0">
              <a:lnSpc>
                <a:spcPct val="90000"/>
              </a:lnSpc>
              <a:spcBef>
                <a:spcPts val="600"/>
              </a:spcBef>
              <a:defRPr sz="1800"/>
            </a:pPr>
            <a:r>
              <a:rPr sz="2700" u="sng"/>
              <a:t>Danışanlara sorunlarının her zaman güçlü olmadığı ve sonsuza kadar sürmeyeceği anımsatılır.</a:t>
            </a:r>
            <a:endParaRPr sz="2700"/>
          </a:p>
          <a:p>
            <a:pPr lvl="0">
              <a:lnSpc>
                <a:spcPct val="90000"/>
              </a:lnSpc>
              <a:spcBef>
                <a:spcPts val="600"/>
              </a:spcBef>
              <a:defRPr sz="1800"/>
            </a:pPr>
            <a:r>
              <a:rPr sz="2700"/>
              <a:t>Böylece kaynakları kullanma fırsatı doğar, bir güç kazanımı oluşur ve olası çözümler belirlenir. Terapist, danışanlara bu tür istisnaların daha sık olabilmesi için neler yapılması gerektiğini sorar. Çözüm odaklı terminolojide bunun adı değişim konuşması (change-talk) 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88">
                                            <p:bg/>
                                          </p:spTgt>
                                        </p:tgtEl>
                                        <p:attrNameLst>
                                          <p:attrName>style.visibility</p:attrName>
                                        </p:attrNameLst>
                                      </p:cBhvr>
                                      <p:to>
                                        <p:strVal val="visible"/>
                                      </p:to>
                                    </p:set>
                                    <p:anim calcmode="lin" valueType="num">
                                      <p:cBhvr>
                                        <p:cTn id="7" dur="500" fill="hold"/>
                                        <p:tgtEl>
                                          <p:spTgt spid="188">
                                            <p:bg/>
                                          </p:spTgt>
                                        </p:tgtEl>
                                        <p:attrNameLst>
                                          <p:attrName>ppt_x</p:attrName>
                                        </p:attrNameLst>
                                      </p:cBhvr>
                                      <p:tavLst>
                                        <p:tav tm="0">
                                          <p:val>
                                            <p:strVal val="#ppt_x"/>
                                          </p:val>
                                        </p:tav>
                                        <p:tav tm="100000">
                                          <p:val>
                                            <p:strVal val="#ppt_x"/>
                                          </p:val>
                                        </p:tav>
                                      </p:tavLst>
                                    </p:anim>
                                    <p:anim calcmode="lin" valueType="num">
                                      <p:cBhvr>
                                        <p:cTn id="8" dur="500" fill="hold"/>
                                        <p:tgtEl>
                                          <p:spTgt spid="18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88">
                                            <p:txEl>
                                              <p:pRg st="0" end="0"/>
                                            </p:txEl>
                                          </p:spTgt>
                                        </p:tgtEl>
                                        <p:attrNameLst>
                                          <p:attrName>style.visibility</p:attrName>
                                        </p:attrNameLst>
                                      </p:cBhvr>
                                      <p:to>
                                        <p:strVal val="visible"/>
                                      </p:to>
                                    </p:set>
                                    <p:anim calcmode="lin" valueType="num">
                                      <p:cBhvr>
                                        <p:cTn id="11" dur="500" fill="hold"/>
                                        <p:tgtEl>
                                          <p:spTgt spid="18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8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88">
                                            <p:txEl>
                                              <p:pRg st="1" end="1"/>
                                            </p:txEl>
                                          </p:spTgt>
                                        </p:tgtEl>
                                        <p:attrNameLst>
                                          <p:attrName>style.visibility</p:attrName>
                                        </p:attrNameLst>
                                      </p:cBhvr>
                                      <p:to>
                                        <p:strVal val="visible"/>
                                      </p:to>
                                    </p:set>
                                    <p:anim calcmode="lin" valueType="num">
                                      <p:cBhvr>
                                        <p:cTn id="17" dur="500" fill="hold"/>
                                        <p:tgtEl>
                                          <p:spTgt spid="188">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8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88">
                                            <p:txEl>
                                              <p:pRg st="2" end="2"/>
                                            </p:txEl>
                                          </p:spTgt>
                                        </p:tgtEl>
                                        <p:attrNameLst>
                                          <p:attrName>style.visibility</p:attrName>
                                        </p:attrNameLst>
                                      </p:cBhvr>
                                      <p:to>
                                        <p:strVal val="visible"/>
                                      </p:to>
                                    </p:set>
                                    <p:anim calcmode="lin" valueType="num">
                                      <p:cBhvr>
                                        <p:cTn id="23" dur="500" fill="hold"/>
                                        <p:tgtEl>
                                          <p:spTgt spid="188">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8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1" build="p" animBg="1" advAuto="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p:cNvSpPr>
          <p:nvPr>
            <p:ph type="title"/>
          </p:nvPr>
        </p:nvSpPr>
        <p:spPr>
          <a:xfrm>
            <a:off x="457200" y="274638"/>
            <a:ext cx="8229600" cy="1143000"/>
          </a:xfrm>
          <a:prstGeom prst="rect">
            <a:avLst/>
          </a:prstGeom>
        </p:spPr>
        <p:txBody>
          <a:bodyPr/>
          <a:lstStyle/>
          <a:p>
            <a:pPr lvl="0" defTabSz="832104">
              <a:defRPr sz="1800"/>
            </a:pPr>
            <a:r>
              <a:rPr sz="3549" b="1"/>
              <a:t>4. Nadir (İstisna) Durumlara İlişkin Sorular </a:t>
            </a:r>
            <a:r>
              <a:rPr sz="3549"/>
              <a:t>(Exception Questions):</a:t>
            </a:r>
          </a:p>
        </p:txBody>
      </p:sp>
      <p:sp>
        <p:nvSpPr>
          <p:cNvPr id="191" name="Shape 191"/>
          <p:cNvSpPr>
            <a:spLocks noGrp="1"/>
          </p:cNvSpPr>
          <p:nvPr>
            <p:ph type="body" idx="1"/>
          </p:nvPr>
        </p:nvSpPr>
        <p:spPr>
          <a:xfrm>
            <a:off x="457200" y="1600199"/>
            <a:ext cx="8229600" cy="4525964"/>
          </a:xfrm>
          <a:prstGeom prst="rect">
            <a:avLst/>
          </a:prstGeom>
        </p:spPr>
        <p:txBody>
          <a:bodyPr/>
          <a:lstStyle/>
          <a:p>
            <a:pPr lvl="0">
              <a:spcBef>
                <a:spcPts val="600"/>
              </a:spcBef>
              <a:defRPr sz="1800"/>
            </a:pPr>
            <a:r>
              <a:rPr sz="2900"/>
              <a:t>Nadir durumlar, beklenen sorunun meydana gelmediği anlardır. Örneğin, her zaman kavga eden veya yalan söyleyen bir çocuğun, mutlaka dürüst ve işbirliğine açık olduğu bir an vardır.</a:t>
            </a:r>
          </a:p>
          <a:p>
            <a:pPr lvl="0">
              <a:spcBef>
                <a:spcPts val="600"/>
              </a:spcBef>
              <a:defRPr sz="1800"/>
            </a:pPr>
            <a:r>
              <a:rPr sz="2900"/>
              <a:t>Birey sorunlarını tanımlarken, genellikle beklentilerine ilişkin ipuçları verir. Terapistin, danışanın sorununa ilişkin yapmış olduğu tanımın içinde yer alan nadir durumları, dikkatle izlemesi gerekir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91">
                                            <p:bg/>
                                          </p:spTgt>
                                        </p:tgtEl>
                                        <p:attrNameLst>
                                          <p:attrName>style.visibility</p:attrName>
                                        </p:attrNameLst>
                                      </p:cBhvr>
                                      <p:to>
                                        <p:strVal val="visible"/>
                                      </p:to>
                                    </p:set>
                                    <p:anim calcmode="lin" valueType="num">
                                      <p:cBhvr>
                                        <p:cTn id="7" dur="500" fill="hold"/>
                                        <p:tgtEl>
                                          <p:spTgt spid="191">
                                            <p:bg/>
                                          </p:spTgt>
                                        </p:tgtEl>
                                        <p:attrNameLst>
                                          <p:attrName>ppt_x</p:attrName>
                                        </p:attrNameLst>
                                      </p:cBhvr>
                                      <p:tavLst>
                                        <p:tav tm="0">
                                          <p:val>
                                            <p:strVal val="#ppt_x"/>
                                          </p:val>
                                        </p:tav>
                                        <p:tav tm="100000">
                                          <p:val>
                                            <p:strVal val="#ppt_x"/>
                                          </p:val>
                                        </p:tav>
                                      </p:tavLst>
                                    </p:anim>
                                    <p:anim calcmode="lin" valueType="num">
                                      <p:cBhvr>
                                        <p:cTn id="8" dur="500" fill="hold"/>
                                        <p:tgtEl>
                                          <p:spTgt spid="19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91">
                                            <p:txEl>
                                              <p:pRg st="0" end="0"/>
                                            </p:txEl>
                                          </p:spTgt>
                                        </p:tgtEl>
                                        <p:attrNameLst>
                                          <p:attrName>style.visibility</p:attrName>
                                        </p:attrNameLst>
                                      </p:cBhvr>
                                      <p:to>
                                        <p:strVal val="visible"/>
                                      </p:to>
                                    </p:set>
                                    <p:anim calcmode="lin" valueType="num">
                                      <p:cBhvr>
                                        <p:cTn id="11" dur="500" fill="hold"/>
                                        <p:tgtEl>
                                          <p:spTgt spid="19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91">
                                            <p:txEl>
                                              <p:pRg st="1" end="1"/>
                                            </p:txEl>
                                          </p:spTgt>
                                        </p:tgtEl>
                                        <p:attrNameLst>
                                          <p:attrName>style.visibility</p:attrName>
                                        </p:attrNameLst>
                                      </p:cBhvr>
                                      <p:to>
                                        <p:strVal val="visible"/>
                                      </p:to>
                                    </p:set>
                                    <p:anim calcmode="lin" valueType="num">
                                      <p:cBhvr>
                                        <p:cTn id="17" dur="500" fill="hold"/>
                                        <p:tgtEl>
                                          <p:spTgt spid="19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 grpId="1" build="p" animBg="1" advAuto="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title"/>
          </p:nvPr>
        </p:nvSpPr>
        <p:spPr>
          <a:xfrm>
            <a:off x="457200" y="274638"/>
            <a:ext cx="8229600" cy="1143000"/>
          </a:xfrm>
          <a:prstGeom prst="rect">
            <a:avLst/>
          </a:prstGeom>
        </p:spPr>
        <p:txBody>
          <a:bodyPr/>
          <a:lstStyle/>
          <a:p>
            <a:pPr lvl="0" defTabSz="832104">
              <a:defRPr sz="1800"/>
            </a:pPr>
            <a:r>
              <a:rPr sz="3549" b="1"/>
              <a:t>4. Nadir (İstisna) Durumlara İlişkin Sorular </a:t>
            </a:r>
            <a:r>
              <a:rPr sz="3549"/>
              <a:t>(Exception Questions):</a:t>
            </a:r>
          </a:p>
        </p:txBody>
      </p:sp>
      <p:sp>
        <p:nvSpPr>
          <p:cNvPr id="194" name="Shape 194"/>
          <p:cNvSpPr>
            <a:spLocks noGrp="1"/>
          </p:cNvSpPr>
          <p:nvPr>
            <p:ph type="body" idx="1"/>
          </p:nvPr>
        </p:nvSpPr>
        <p:spPr>
          <a:xfrm>
            <a:off x="457200" y="1600199"/>
            <a:ext cx="8229600" cy="4525964"/>
          </a:xfrm>
          <a:prstGeom prst="rect">
            <a:avLst/>
          </a:prstGeom>
        </p:spPr>
        <p:txBody>
          <a:bodyPr/>
          <a:lstStyle/>
          <a:p>
            <a:pPr lvl="0">
              <a:defRPr sz="1800"/>
            </a:pPr>
            <a:r>
              <a:rPr sz="3200"/>
              <a:t>Durrant (1995)’e göre, danışana sorunun henüz sorun olmadığı ya da çok küçük sorun olduğu anlar hakkında soru sormak, sorunu olduğu anlar hakkında sormaktan daha yararlıdır. Örneğin;</a:t>
            </a:r>
          </a:p>
          <a:p>
            <a:pPr lvl="0">
              <a:buClr>
                <a:srgbClr val="C00000"/>
              </a:buClr>
              <a:defRPr sz="1800"/>
            </a:pPr>
            <a:r>
              <a:rPr sz="3200" b="1" i="1">
                <a:solidFill>
                  <a:srgbClr val="C00000"/>
                </a:solidFill>
              </a:rPr>
              <a:t>“Sorununun olmadığı anı düşünebiliyor musun?”,  “O zaman ne yapıyordun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94">
                                            <p:bg/>
                                          </p:spTgt>
                                        </p:tgtEl>
                                        <p:attrNameLst>
                                          <p:attrName>style.visibility</p:attrName>
                                        </p:attrNameLst>
                                      </p:cBhvr>
                                      <p:to>
                                        <p:strVal val="visible"/>
                                      </p:to>
                                    </p:set>
                                    <p:anim calcmode="lin" valueType="num">
                                      <p:cBhvr>
                                        <p:cTn id="7" dur="500" fill="hold"/>
                                        <p:tgtEl>
                                          <p:spTgt spid="194">
                                            <p:bg/>
                                          </p:spTgt>
                                        </p:tgtEl>
                                        <p:attrNameLst>
                                          <p:attrName>ppt_x</p:attrName>
                                        </p:attrNameLst>
                                      </p:cBhvr>
                                      <p:tavLst>
                                        <p:tav tm="0">
                                          <p:val>
                                            <p:strVal val="#ppt_x"/>
                                          </p:val>
                                        </p:tav>
                                        <p:tav tm="100000">
                                          <p:val>
                                            <p:strVal val="#ppt_x"/>
                                          </p:val>
                                        </p:tav>
                                      </p:tavLst>
                                    </p:anim>
                                    <p:anim calcmode="lin" valueType="num">
                                      <p:cBhvr>
                                        <p:cTn id="8" dur="500" fill="hold"/>
                                        <p:tgtEl>
                                          <p:spTgt spid="19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94">
                                            <p:txEl>
                                              <p:pRg st="0" end="0"/>
                                            </p:txEl>
                                          </p:spTgt>
                                        </p:tgtEl>
                                        <p:attrNameLst>
                                          <p:attrName>style.visibility</p:attrName>
                                        </p:attrNameLst>
                                      </p:cBhvr>
                                      <p:to>
                                        <p:strVal val="visible"/>
                                      </p:to>
                                    </p:set>
                                    <p:anim calcmode="lin" valueType="num">
                                      <p:cBhvr>
                                        <p:cTn id="11" dur="500" fill="hold"/>
                                        <p:tgtEl>
                                          <p:spTgt spid="19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94">
                                            <p:txEl>
                                              <p:pRg st="1" end="1"/>
                                            </p:txEl>
                                          </p:spTgt>
                                        </p:tgtEl>
                                        <p:attrNameLst>
                                          <p:attrName>style.visibility</p:attrName>
                                        </p:attrNameLst>
                                      </p:cBhvr>
                                      <p:to>
                                        <p:strVal val="visible"/>
                                      </p:to>
                                    </p:set>
                                    <p:anim calcmode="lin" valueType="num">
                                      <p:cBhvr>
                                        <p:cTn id="17" dur="500" fill="hold"/>
                                        <p:tgtEl>
                                          <p:spTgt spid="19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9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 grpId="1" build="p"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a:xfrm>
            <a:off x="457200" y="274638"/>
            <a:ext cx="8229600" cy="1143000"/>
          </a:xfrm>
          <a:prstGeom prst="rect">
            <a:avLst/>
          </a:prstGeom>
        </p:spPr>
        <p:txBody>
          <a:bodyPr>
            <a:normAutofit fontScale="90000"/>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62" name="Shape 62"/>
          <p:cNvSpPr>
            <a:spLocks noGrp="1"/>
          </p:cNvSpPr>
          <p:nvPr>
            <p:ph type="body" idx="1"/>
          </p:nvPr>
        </p:nvSpPr>
        <p:spPr>
          <a:xfrm>
            <a:off x="457200" y="1600199"/>
            <a:ext cx="8229600" cy="4525964"/>
          </a:xfrm>
          <a:prstGeom prst="rect">
            <a:avLst/>
          </a:prstGeom>
        </p:spPr>
        <p:txBody>
          <a:bodyPr/>
          <a:lstStyle/>
          <a:p>
            <a:pPr lvl="0">
              <a:defRPr sz="1800"/>
            </a:pPr>
            <a:r>
              <a:rPr sz="3200"/>
              <a:t>Çözüm odaklı model başlangıçta, insanın doğal birtakım özkaynaklarla donanımlı bir şekilde olduğu formüle edilen; Ericksonian görüşün geçerliğini sınama çabası içindeyken, postmodernizmden sonra bu yaklaşımdan ayrılarak, danışanın söylemlerini değiştirmeye doğru yönelmiştir.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62">
                                            <p:bg/>
                                          </p:spTgt>
                                        </p:tgtEl>
                                        <p:attrNameLst>
                                          <p:attrName>style.visibility</p:attrName>
                                        </p:attrNameLst>
                                      </p:cBhvr>
                                      <p:to>
                                        <p:strVal val="visible"/>
                                      </p:to>
                                    </p:set>
                                    <p:anim calcmode="lin" valueType="num">
                                      <p:cBhvr>
                                        <p:cTn id="7" dur="500" fill="hold"/>
                                        <p:tgtEl>
                                          <p:spTgt spid="62">
                                            <p:bg/>
                                          </p:spTgt>
                                        </p:tgtEl>
                                        <p:attrNameLst>
                                          <p:attrName>ppt_x</p:attrName>
                                        </p:attrNameLst>
                                      </p:cBhvr>
                                      <p:tavLst>
                                        <p:tav tm="0">
                                          <p:val>
                                            <p:strVal val="#ppt_x"/>
                                          </p:val>
                                        </p:tav>
                                        <p:tav tm="100000">
                                          <p:val>
                                            <p:strVal val="#ppt_x"/>
                                          </p:val>
                                        </p:tav>
                                      </p:tavLst>
                                    </p:anim>
                                    <p:anim calcmode="lin" valueType="num">
                                      <p:cBhvr>
                                        <p:cTn id="8" dur="500" fill="hold"/>
                                        <p:tgtEl>
                                          <p:spTgt spid="6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62">
                                            <p:txEl>
                                              <p:pRg st="0" end="0"/>
                                            </p:txEl>
                                          </p:spTgt>
                                        </p:tgtEl>
                                        <p:attrNameLst>
                                          <p:attrName>style.visibility</p:attrName>
                                        </p:attrNameLst>
                                      </p:cBhvr>
                                      <p:to>
                                        <p:strVal val="visible"/>
                                      </p:to>
                                    </p:set>
                                    <p:anim calcmode="lin" valueType="num">
                                      <p:cBhvr>
                                        <p:cTn id="11"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6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1" build="p" animBg="1" advAuto="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197" name="Shape 197"/>
          <p:cNvSpPr>
            <a:spLocks noGrp="1"/>
          </p:cNvSpPr>
          <p:nvPr>
            <p:ph type="body" idx="1"/>
          </p:nvPr>
        </p:nvSpPr>
        <p:spPr>
          <a:xfrm>
            <a:off x="457200" y="1600199"/>
            <a:ext cx="8229600" cy="4525964"/>
          </a:xfrm>
          <a:prstGeom prst="rect">
            <a:avLst/>
          </a:prstGeom>
        </p:spPr>
        <p:txBody>
          <a:bodyPr/>
          <a:lstStyle/>
          <a:p>
            <a:pPr marL="336042" lvl="0" indent="-336042" defTabSz="896111">
              <a:lnSpc>
                <a:spcPct val="90000"/>
              </a:lnSpc>
              <a:defRPr sz="1800"/>
            </a:pPr>
            <a:r>
              <a:rPr sz="3136"/>
              <a:t>Mucize soru, somut, gerçekçi ve erişilebilir amaçlar oluşturmada yetersiz kalan bir danışanla çalışırken De Shazer tarafından keşfedilmiştir.</a:t>
            </a:r>
          </a:p>
          <a:p>
            <a:pPr marL="336042" lvl="0" indent="-336042" defTabSz="896111">
              <a:lnSpc>
                <a:spcPct val="90000"/>
              </a:lnSpc>
              <a:defRPr sz="1800"/>
            </a:pPr>
            <a:r>
              <a:rPr sz="3136"/>
              <a:t>Terapi amaçlarına de Shazer’in (1985-1988) mucize soru olarak adlandırdığı soruyla ulaşılır.</a:t>
            </a:r>
          </a:p>
          <a:p>
            <a:pPr marL="336042" lvl="0" indent="-336042" defTabSz="896111">
              <a:lnSpc>
                <a:spcPct val="90000"/>
              </a:lnSpc>
              <a:defRPr sz="1800"/>
            </a:pPr>
            <a:r>
              <a:rPr sz="3136"/>
              <a:t>Bu teknik, danışanın gelecekteki çözümler üzerinde odaklanması ve amaçlarını netleştirmesi için kullanılır.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197">
                                            <p:bg/>
                                          </p:spTgt>
                                        </p:tgtEl>
                                        <p:attrNameLst>
                                          <p:attrName>style.visibility</p:attrName>
                                        </p:attrNameLst>
                                      </p:cBhvr>
                                      <p:to>
                                        <p:strVal val="visible"/>
                                      </p:to>
                                    </p:set>
                                    <p:anim calcmode="lin" valueType="num">
                                      <p:cBhvr>
                                        <p:cTn id="7" dur="500" fill="hold"/>
                                        <p:tgtEl>
                                          <p:spTgt spid="197">
                                            <p:bg/>
                                          </p:spTgt>
                                        </p:tgtEl>
                                        <p:attrNameLst>
                                          <p:attrName>ppt_x</p:attrName>
                                        </p:attrNameLst>
                                      </p:cBhvr>
                                      <p:tavLst>
                                        <p:tav tm="0">
                                          <p:val>
                                            <p:strVal val="#ppt_x"/>
                                          </p:val>
                                        </p:tav>
                                        <p:tav tm="100000">
                                          <p:val>
                                            <p:strVal val="#ppt_x"/>
                                          </p:val>
                                        </p:tav>
                                      </p:tavLst>
                                    </p:anim>
                                    <p:anim calcmode="lin" valueType="num">
                                      <p:cBhvr>
                                        <p:cTn id="8" dur="500" fill="hold"/>
                                        <p:tgtEl>
                                          <p:spTgt spid="19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197">
                                            <p:txEl>
                                              <p:pRg st="0" end="0"/>
                                            </p:txEl>
                                          </p:spTgt>
                                        </p:tgtEl>
                                        <p:attrNameLst>
                                          <p:attrName>style.visibility</p:attrName>
                                        </p:attrNameLst>
                                      </p:cBhvr>
                                      <p:to>
                                        <p:strVal val="visible"/>
                                      </p:to>
                                    </p:set>
                                    <p:anim calcmode="lin" valueType="num">
                                      <p:cBhvr>
                                        <p:cTn id="11" dur="500" fill="hold"/>
                                        <p:tgtEl>
                                          <p:spTgt spid="19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19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197">
                                            <p:txEl>
                                              <p:pRg st="1" end="1"/>
                                            </p:txEl>
                                          </p:spTgt>
                                        </p:tgtEl>
                                        <p:attrNameLst>
                                          <p:attrName>style.visibility</p:attrName>
                                        </p:attrNameLst>
                                      </p:cBhvr>
                                      <p:to>
                                        <p:strVal val="visible"/>
                                      </p:to>
                                    </p:set>
                                    <p:anim calcmode="lin" valueType="num">
                                      <p:cBhvr>
                                        <p:cTn id="17" dur="500" fill="hold"/>
                                        <p:tgtEl>
                                          <p:spTgt spid="19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19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197">
                                            <p:txEl>
                                              <p:pRg st="2" end="2"/>
                                            </p:txEl>
                                          </p:spTgt>
                                        </p:tgtEl>
                                        <p:attrNameLst>
                                          <p:attrName>style.visibility</p:attrName>
                                        </p:attrNameLst>
                                      </p:cBhvr>
                                      <p:to>
                                        <p:strVal val="visible"/>
                                      </p:to>
                                    </p:set>
                                    <p:anim calcmode="lin" valueType="num">
                                      <p:cBhvr>
                                        <p:cTn id="23" dur="500" fill="hold"/>
                                        <p:tgtEl>
                                          <p:spTgt spid="19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19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1" build="p" animBg="1" advAuto="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Shape 199"/>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00" name="Shape 200"/>
          <p:cNvSpPr>
            <a:spLocks noGrp="1"/>
          </p:cNvSpPr>
          <p:nvPr>
            <p:ph type="body" idx="1"/>
          </p:nvPr>
        </p:nvSpPr>
        <p:spPr>
          <a:xfrm>
            <a:off x="457200" y="1600199"/>
            <a:ext cx="8229600" cy="4525964"/>
          </a:xfrm>
          <a:prstGeom prst="rect">
            <a:avLst/>
          </a:prstGeom>
        </p:spPr>
        <p:txBody>
          <a:bodyPr/>
          <a:lstStyle/>
          <a:p>
            <a:pPr lvl="0">
              <a:defRPr sz="1800"/>
            </a:pPr>
            <a:r>
              <a:rPr sz="3200"/>
              <a:t>Mucize soru, genellikle şöyle sorulur:</a:t>
            </a:r>
          </a:p>
          <a:p>
            <a:pPr lvl="0">
              <a:buClr>
                <a:srgbClr val="C00000"/>
              </a:buClr>
              <a:defRPr sz="1800"/>
            </a:pPr>
            <a:endParaRPr sz="3200" b="1" i="1">
              <a:solidFill>
                <a:srgbClr val="C00000"/>
              </a:solidFill>
            </a:endParaRPr>
          </a:p>
          <a:p>
            <a:pPr lvl="0">
              <a:buClr>
                <a:srgbClr val="C00000"/>
              </a:buClr>
              <a:defRPr sz="1800"/>
            </a:pPr>
            <a:r>
              <a:rPr sz="3200" b="1" i="1">
                <a:solidFill>
                  <a:srgbClr val="C00000"/>
                </a:solidFill>
              </a:rPr>
              <a:t>“Eğer bir mucize olsaydı ve sorunun gece uyuduğunda çözülüverseydi, bu sorunun çözüldüğünü nasıl anlardın ve değişen ne olurdu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00">
                                            <p:bg/>
                                          </p:spTgt>
                                        </p:tgtEl>
                                        <p:attrNameLst>
                                          <p:attrName>style.visibility</p:attrName>
                                        </p:attrNameLst>
                                      </p:cBhvr>
                                      <p:to>
                                        <p:strVal val="visible"/>
                                      </p:to>
                                    </p:set>
                                    <p:anim calcmode="lin" valueType="num">
                                      <p:cBhvr>
                                        <p:cTn id="7" dur="500" fill="hold"/>
                                        <p:tgtEl>
                                          <p:spTgt spid="200">
                                            <p:bg/>
                                          </p:spTgt>
                                        </p:tgtEl>
                                        <p:attrNameLst>
                                          <p:attrName>ppt_x</p:attrName>
                                        </p:attrNameLst>
                                      </p:cBhvr>
                                      <p:tavLst>
                                        <p:tav tm="0">
                                          <p:val>
                                            <p:strVal val="#ppt_x"/>
                                          </p:val>
                                        </p:tav>
                                        <p:tav tm="100000">
                                          <p:val>
                                            <p:strVal val="#ppt_x"/>
                                          </p:val>
                                        </p:tav>
                                      </p:tavLst>
                                    </p:anim>
                                    <p:anim calcmode="lin" valueType="num">
                                      <p:cBhvr>
                                        <p:cTn id="8" dur="500" fill="hold"/>
                                        <p:tgtEl>
                                          <p:spTgt spid="20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00">
                                            <p:txEl>
                                              <p:pRg st="0" end="0"/>
                                            </p:txEl>
                                          </p:spTgt>
                                        </p:tgtEl>
                                        <p:attrNameLst>
                                          <p:attrName>style.visibility</p:attrName>
                                        </p:attrNameLst>
                                      </p:cBhvr>
                                      <p:to>
                                        <p:strVal val="visible"/>
                                      </p:to>
                                    </p:set>
                                    <p:anim calcmode="lin" valueType="num">
                                      <p:cBhvr>
                                        <p:cTn id="11" dur="500" fill="hold"/>
                                        <p:tgtEl>
                                          <p:spTgt spid="20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00">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1" nodeType="afterEffect">
                                  <p:stCondLst>
                                    <p:cond delay="0"/>
                                  </p:stCondLst>
                                  <p:iterate>
                                    <p:tmAbs val="0"/>
                                  </p:iterate>
                                  <p:childTnLst>
                                    <p:set>
                                      <p:cBhvr>
                                        <p:cTn id="15" fill="hold"/>
                                        <p:tgtEl>
                                          <p:spTgt spid="200">
                                            <p:txEl>
                                              <p:pRg st="1" end="1"/>
                                            </p:txEl>
                                          </p:spTgt>
                                        </p:tgtEl>
                                        <p:attrNameLst>
                                          <p:attrName>style.visibility</p:attrName>
                                        </p:attrNameLst>
                                      </p:cBhvr>
                                      <p:to>
                                        <p:strVal val="visible"/>
                                      </p:to>
                                    </p:set>
                                    <p:anim calcmode="lin" valueType="num">
                                      <p:cBhvr>
                                        <p:cTn id="16" dur="500" fill="hold"/>
                                        <p:tgtEl>
                                          <p:spTgt spid="200">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20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iterate>
                                    <p:tmAbs val="0"/>
                                  </p:iterate>
                                  <p:childTnLst>
                                    <p:set>
                                      <p:cBhvr>
                                        <p:cTn id="21" fill="hold"/>
                                        <p:tgtEl>
                                          <p:spTgt spid="200">
                                            <p:txEl>
                                              <p:pRg st="2" end="2"/>
                                            </p:txEl>
                                          </p:spTgt>
                                        </p:tgtEl>
                                        <p:attrNameLst>
                                          <p:attrName>style.visibility</p:attrName>
                                        </p:attrNameLst>
                                      </p:cBhvr>
                                      <p:to>
                                        <p:strVal val="visible"/>
                                      </p:to>
                                    </p:set>
                                    <p:anim calcmode="lin" valueType="num">
                                      <p:cBhvr>
                                        <p:cTn id="22" dur="500" fill="hold"/>
                                        <p:tgtEl>
                                          <p:spTgt spid="200">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0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 grpId="1" build="p" animBg="1" advAuto="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03" name="Shape 203"/>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Bu sorudan sonra danışanlar, sorunlarının ağırlığına rağmen “değişen ne olurdu?” sorusunun yanıtını vermek için düşünmeye teşvik edilir.</a:t>
            </a:r>
          </a:p>
          <a:p>
            <a:pPr lvl="0">
              <a:lnSpc>
                <a:spcPct val="90000"/>
              </a:lnSpc>
              <a:spcBef>
                <a:spcPts val="600"/>
              </a:spcBef>
              <a:defRPr sz="1800"/>
            </a:pPr>
            <a:r>
              <a:rPr sz="2900"/>
              <a:t>Örneğin, danışanlardan biri soruyu, </a:t>
            </a:r>
            <a:r>
              <a:rPr sz="2900" i="1"/>
              <a:t>“kendimi daha güvende hissederdim”</a:t>
            </a:r>
            <a:r>
              <a:rPr sz="2900"/>
              <a:t>, diye yanıtlamış olsun. Bu takdirde terapist şöyle devam edebilir: </a:t>
            </a:r>
            <a:r>
              <a:rPr sz="2900" i="1"/>
              <a:t>“Bugün işyerinden çıktığında, kendini güvende ve emin hissettiğini düşün”</a:t>
            </a:r>
            <a:r>
              <a:rPr sz="2900"/>
              <a:t> </a:t>
            </a:r>
            <a:r>
              <a:rPr sz="2900" i="1"/>
              <a:t>“Her zamankinden farklı ne yapardın?”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03">
                                            <p:bg/>
                                          </p:spTgt>
                                        </p:tgtEl>
                                        <p:attrNameLst>
                                          <p:attrName>style.visibility</p:attrName>
                                        </p:attrNameLst>
                                      </p:cBhvr>
                                      <p:to>
                                        <p:strVal val="visible"/>
                                      </p:to>
                                    </p:set>
                                    <p:anim calcmode="lin" valueType="num">
                                      <p:cBhvr>
                                        <p:cTn id="7" dur="500" fill="hold"/>
                                        <p:tgtEl>
                                          <p:spTgt spid="203">
                                            <p:bg/>
                                          </p:spTgt>
                                        </p:tgtEl>
                                        <p:attrNameLst>
                                          <p:attrName>ppt_x</p:attrName>
                                        </p:attrNameLst>
                                      </p:cBhvr>
                                      <p:tavLst>
                                        <p:tav tm="0">
                                          <p:val>
                                            <p:strVal val="#ppt_x"/>
                                          </p:val>
                                        </p:tav>
                                        <p:tav tm="100000">
                                          <p:val>
                                            <p:strVal val="#ppt_x"/>
                                          </p:val>
                                        </p:tav>
                                      </p:tavLst>
                                    </p:anim>
                                    <p:anim calcmode="lin" valueType="num">
                                      <p:cBhvr>
                                        <p:cTn id="8" dur="500" fill="hold"/>
                                        <p:tgtEl>
                                          <p:spTgt spid="20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03">
                                            <p:txEl>
                                              <p:pRg st="0" end="0"/>
                                            </p:txEl>
                                          </p:spTgt>
                                        </p:tgtEl>
                                        <p:attrNameLst>
                                          <p:attrName>style.visibility</p:attrName>
                                        </p:attrNameLst>
                                      </p:cBhvr>
                                      <p:to>
                                        <p:strVal val="visible"/>
                                      </p:to>
                                    </p:set>
                                    <p:anim calcmode="lin" valueType="num">
                                      <p:cBhvr>
                                        <p:cTn id="11" dur="500" fill="hold"/>
                                        <p:tgtEl>
                                          <p:spTgt spid="20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03">
                                            <p:txEl>
                                              <p:pRg st="1" end="1"/>
                                            </p:txEl>
                                          </p:spTgt>
                                        </p:tgtEl>
                                        <p:attrNameLst>
                                          <p:attrName>style.visibility</p:attrName>
                                        </p:attrNameLst>
                                      </p:cBhvr>
                                      <p:to>
                                        <p:strVal val="visible"/>
                                      </p:to>
                                    </p:set>
                                    <p:anim calcmode="lin" valueType="num">
                                      <p:cBhvr>
                                        <p:cTn id="17" dur="500" fill="hold"/>
                                        <p:tgtEl>
                                          <p:spTgt spid="20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0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 grpId="1" build="p" animBg="1" advAuto="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06" name="Shape 206"/>
          <p:cNvSpPr>
            <a:spLocks noGrp="1"/>
          </p:cNvSpPr>
          <p:nvPr>
            <p:ph type="body" idx="1"/>
          </p:nvPr>
        </p:nvSpPr>
        <p:spPr>
          <a:xfrm>
            <a:off x="457200" y="1600199"/>
            <a:ext cx="8229600" cy="4525964"/>
          </a:xfrm>
          <a:prstGeom prst="rect">
            <a:avLst/>
          </a:prstGeom>
        </p:spPr>
        <p:txBody>
          <a:bodyPr/>
          <a:lstStyle/>
          <a:p>
            <a:pPr lvl="0">
              <a:defRPr sz="1800"/>
            </a:pPr>
            <a:r>
              <a:rPr sz="3200"/>
              <a:t>Hipotetik sonuçları değerlendiren bu süreç O’Hanlon ve Weiner-Davis’in, var olan soruna bakış açısını ve soruna ilişkin yapılanları değiştirmek, sorunu da değiştirecektir görüşünü yansıtmaktadır.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06">
                                            <p:bg/>
                                          </p:spTgt>
                                        </p:tgtEl>
                                        <p:attrNameLst>
                                          <p:attrName>style.visibility</p:attrName>
                                        </p:attrNameLst>
                                      </p:cBhvr>
                                      <p:to>
                                        <p:strVal val="visible"/>
                                      </p:to>
                                    </p:set>
                                    <p:anim calcmode="lin" valueType="num">
                                      <p:cBhvr>
                                        <p:cTn id="7" dur="500" fill="hold"/>
                                        <p:tgtEl>
                                          <p:spTgt spid="206">
                                            <p:bg/>
                                          </p:spTgt>
                                        </p:tgtEl>
                                        <p:attrNameLst>
                                          <p:attrName>ppt_x</p:attrName>
                                        </p:attrNameLst>
                                      </p:cBhvr>
                                      <p:tavLst>
                                        <p:tav tm="0">
                                          <p:val>
                                            <p:strVal val="#ppt_x"/>
                                          </p:val>
                                        </p:tav>
                                        <p:tav tm="100000">
                                          <p:val>
                                            <p:strVal val="#ppt_x"/>
                                          </p:val>
                                        </p:tav>
                                      </p:tavLst>
                                    </p:anim>
                                    <p:anim calcmode="lin" valueType="num">
                                      <p:cBhvr>
                                        <p:cTn id="8" dur="500" fill="hold"/>
                                        <p:tgtEl>
                                          <p:spTgt spid="20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06">
                                            <p:txEl>
                                              <p:pRg st="0" end="0"/>
                                            </p:txEl>
                                          </p:spTgt>
                                        </p:tgtEl>
                                        <p:attrNameLst>
                                          <p:attrName>style.visibility</p:attrName>
                                        </p:attrNameLst>
                                      </p:cBhvr>
                                      <p:to>
                                        <p:strVal val="visible"/>
                                      </p:to>
                                    </p:set>
                                    <p:anim calcmode="lin" valueType="num">
                                      <p:cBhvr>
                                        <p:cTn id="11" dur="500" fill="hold"/>
                                        <p:tgtEl>
                                          <p:spTgt spid="20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0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1" build="p" animBg="1" advAuto="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09" name="Shape 209"/>
          <p:cNvSpPr>
            <a:spLocks noGrp="1"/>
          </p:cNvSpPr>
          <p:nvPr>
            <p:ph type="body" idx="1"/>
          </p:nvPr>
        </p:nvSpPr>
        <p:spPr>
          <a:xfrm>
            <a:off x="457200" y="1600199"/>
            <a:ext cx="8229600" cy="4525964"/>
          </a:xfrm>
          <a:prstGeom prst="rect">
            <a:avLst/>
          </a:prstGeom>
        </p:spPr>
        <p:txBody>
          <a:bodyPr/>
          <a:lstStyle/>
          <a:p>
            <a:pPr lvl="0">
              <a:spcBef>
                <a:spcPts val="600"/>
              </a:spcBef>
              <a:defRPr sz="1800"/>
            </a:pPr>
            <a:r>
              <a:rPr sz="2900" b="1"/>
              <a:t> </a:t>
            </a:r>
            <a:r>
              <a:rPr sz="2900"/>
              <a:t>Berg (1994), danışanın hayal ettiği değişmeleri, olabildiğince ayrıntılı bir şekilde tanımlamasının, yararlı olacağını ileri sürmektedir. </a:t>
            </a:r>
          </a:p>
          <a:p>
            <a:pPr lvl="0">
              <a:spcBef>
                <a:spcPts val="600"/>
              </a:spcBef>
              <a:defRPr sz="1800"/>
            </a:pPr>
            <a:r>
              <a:rPr sz="2900"/>
              <a:t>İlk iş, danışanın mucizenin gerçekleşme olasılığı görebilmesi için, bu bilgiyi ortaya çıkarmaktır. İkinci iş ise, mucizelere götüren davranışları sergilemesi için, hangi adımları atabileceği konusunda danışana yardımcı olmaktır.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09">
                                            <p:bg/>
                                          </p:spTgt>
                                        </p:tgtEl>
                                        <p:attrNameLst>
                                          <p:attrName>style.visibility</p:attrName>
                                        </p:attrNameLst>
                                      </p:cBhvr>
                                      <p:to>
                                        <p:strVal val="visible"/>
                                      </p:to>
                                    </p:set>
                                    <p:anim calcmode="lin" valueType="num">
                                      <p:cBhvr>
                                        <p:cTn id="7" dur="500" fill="hold"/>
                                        <p:tgtEl>
                                          <p:spTgt spid="209">
                                            <p:bg/>
                                          </p:spTgt>
                                        </p:tgtEl>
                                        <p:attrNameLst>
                                          <p:attrName>ppt_x</p:attrName>
                                        </p:attrNameLst>
                                      </p:cBhvr>
                                      <p:tavLst>
                                        <p:tav tm="0">
                                          <p:val>
                                            <p:strVal val="#ppt_x"/>
                                          </p:val>
                                        </p:tav>
                                        <p:tav tm="100000">
                                          <p:val>
                                            <p:strVal val="#ppt_x"/>
                                          </p:val>
                                        </p:tav>
                                      </p:tavLst>
                                    </p:anim>
                                    <p:anim calcmode="lin" valueType="num">
                                      <p:cBhvr>
                                        <p:cTn id="8" dur="500" fill="hold"/>
                                        <p:tgtEl>
                                          <p:spTgt spid="20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09">
                                            <p:txEl>
                                              <p:pRg st="0" end="0"/>
                                            </p:txEl>
                                          </p:spTgt>
                                        </p:tgtEl>
                                        <p:attrNameLst>
                                          <p:attrName>style.visibility</p:attrName>
                                        </p:attrNameLst>
                                      </p:cBhvr>
                                      <p:to>
                                        <p:strVal val="visible"/>
                                      </p:to>
                                    </p:set>
                                    <p:anim calcmode="lin" valueType="num">
                                      <p:cBhvr>
                                        <p:cTn id="11" dur="500" fill="hold"/>
                                        <p:tgtEl>
                                          <p:spTgt spid="20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0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09">
                                            <p:txEl>
                                              <p:pRg st="1" end="1"/>
                                            </p:txEl>
                                          </p:spTgt>
                                        </p:tgtEl>
                                        <p:attrNameLst>
                                          <p:attrName>style.visibility</p:attrName>
                                        </p:attrNameLst>
                                      </p:cBhvr>
                                      <p:to>
                                        <p:strVal val="visible"/>
                                      </p:to>
                                    </p:set>
                                    <p:anim calcmode="lin" valueType="num">
                                      <p:cBhvr>
                                        <p:cTn id="17" dur="500" fill="hold"/>
                                        <p:tgtEl>
                                          <p:spTgt spid="20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0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 grpId="1" build="p" animBg="1" advAuto="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12" name="Shape 212"/>
          <p:cNvSpPr>
            <a:spLocks noGrp="1"/>
          </p:cNvSpPr>
          <p:nvPr>
            <p:ph type="body" idx="1"/>
          </p:nvPr>
        </p:nvSpPr>
        <p:spPr>
          <a:xfrm>
            <a:off x="457200" y="1600199"/>
            <a:ext cx="8229600" cy="4525964"/>
          </a:xfrm>
          <a:prstGeom prst="rect">
            <a:avLst/>
          </a:prstGeom>
        </p:spPr>
        <p:txBody>
          <a:bodyPr/>
          <a:lstStyle/>
          <a:p>
            <a:pPr marL="329184" lvl="0" indent="-329184" defTabSz="877823">
              <a:lnSpc>
                <a:spcPct val="90000"/>
              </a:lnSpc>
              <a:spcBef>
                <a:spcPts val="600"/>
              </a:spcBef>
              <a:defRPr sz="1800"/>
            </a:pPr>
            <a:r>
              <a:rPr sz="2784" b="1"/>
              <a:t> </a:t>
            </a:r>
            <a:r>
              <a:rPr sz="2784"/>
              <a:t>Berg (1994), danışanın hayal ettiği değişmeleri, olabildiğince ayrıntılı bir şekilde tanımlamasının, yararlı olacağını ileri sürmektedir. </a:t>
            </a:r>
          </a:p>
          <a:p>
            <a:pPr marL="329184" lvl="0" indent="-329184" defTabSz="877823">
              <a:lnSpc>
                <a:spcPct val="90000"/>
              </a:lnSpc>
              <a:spcBef>
                <a:spcPts val="600"/>
              </a:spcBef>
              <a:defRPr sz="1800"/>
            </a:pPr>
            <a:r>
              <a:rPr sz="2784"/>
              <a:t>İlk iş, danışanın mucizenin gerçekleşme olasılığı görebilmesi için, bu bilgiyi ortaya çıkarmaktır. İkinci iş ise, mucizelere götüren davranışları sergilemesi için, hangi adımları atabileceği konusunda danışana yardımcı olmaktır.</a:t>
            </a:r>
          </a:p>
          <a:p>
            <a:pPr marL="329184" lvl="0" indent="-329184" defTabSz="877823">
              <a:lnSpc>
                <a:spcPct val="90000"/>
              </a:lnSpc>
              <a:spcBef>
                <a:spcPts val="600"/>
              </a:spcBef>
              <a:defRPr sz="1800"/>
            </a:pPr>
            <a:r>
              <a:rPr sz="2784"/>
              <a:t>Danışanlara gerçekleşen mucizeyle ilgili sorular sormak, gelecekteki olasılıkların yolunu açacaktır.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12">
                                            <p:bg/>
                                          </p:spTgt>
                                        </p:tgtEl>
                                        <p:attrNameLst>
                                          <p:attrName>style.visibility</p:attrName>
                                        </p:attrNameLst>
                                      </p:cBhvr>
                                      <p:to>
                                        <p:strVal val="visible"/>
                                      </p:to>
                                    </p:set>
                                    <p:anim calcmode="lin" valueType="num">
                                      <p:cBhvr>
                                        <p:cTn id="7" dur="500" fill="hold"/>
                                        <p:tgtEl>
                                          <p:spTgt spid="212">
                                            <p:bg/>
                                          </p:spTgt>
                                        </p:tgtEl>
                                        <p:attrNameLst>
                                          <p:attrName>ppt_x</p:attrName>
                                        </p:attrNameLst>
                                      </p:cBhvr>
                                      <p:tavLst>
                                        <p:tav tm="0">
                                          <p:val>
                                            <p:strVal val="#ppt_x"/>
                                          </p:val>
                                        </p:tav>
                                        <p:tav tm="100000">
                                          <p:val>
                                            <p:strVal val="#ppt_x"/>
                                          </p:val>
                                        </p:tav>
                                      </p:tavLst>
                                    </p:anim>
                                    <p:anim calcmode="lin" valueType="num">
                                      <p:cBhvr>
                                        <p:cTn id="8" dur="500" fill="hold"/>
                                        <p:tgtEl>
                                          <p:spTgt spid="21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12">
                                            <p:txEl>
                                              <p:pRg st="0" end="0"/>
                                            </p:txEl>
                                          </p:spTgt>
                                        </p:tgtEl>
                                        <p:attrNameLst>
                                          <p:attrName>style.visibility</p:attrName>
                                        </p:attrNameLst>
                                      </p:cBhvr>
                                      <p:to>
                                        <p:strVal val="visible"/>
                                      </p:to>
                                    </p:set>
                                    <p:anim calcmode="lin" valueType="num">
                                      <p:cBhvr>
                                        <p:cTn id="11" dur="500" fill="hold"/>
                                        <p:tgtEl>
                                          <p:spTgt spid="21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12">
                                            <p:txEl>
                                              <p:pRg st="1" end="1"/>
                                            </p:txEl>
                                          </p:spTgt>
                                        </p:tgtEl>
                                        <p:attrNameLst>
                                          <p:attrName>style.visibility</p:attrName>
                                        </p:attrNameLst>
                                      </p:cBhvr>
                                      <p:to>
                                        <p:strVal val="visible"/>
                                      </p:to>
                                    </p:set>
                                    <p:anim calcmode="lin" valueType="num">
                                      <p:cBhvr>
                                        <p:cTn id="17" dur="500" fill="hold"/>
                                        <p:tgtEl>
                                          <p:spTgt spid="21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12">
                                            <p:txEl>
                                              <p:pRg st="2" end="2"/>
                                            </p:txEl>
                                          </p:spTgt>
                                        </p:tgtEl>
                                        <p:attrNameLst>
                                          <p:attrName>style.visibility</p:attrName>
                                        </p:attrNameLst>
                                      </p:cBhvr>
                                      <p:to>
                                        <p:strVal val="visible"/>
                                      </p:to>
                                    </p:set>
                                    <p:anim calcmode="lin" valueType="num">
                                      <p:cBhvr>
                                        <p:cTn id="23" dur="500" fill="hold"/>
                                        <p:tgtEl>
                                          <p:spTgt spid="212">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1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 grpId="1" build="p" animBg="1" advAuto="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14"/>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15" name="Shape 215"/>
          <p:cNvSpPr>
            <a:spLocks noGrp="1"/>
          </p:cNvSpPr>
          <p:nvPr>
            <p:ph type="body" idx="1"/>
          </p:nvPr>
        </p:nvSpPr>
        <p:spPr>
          <a:xfrm>
            <a:off x="457200" y="1600199"/>
            <a:ext cx="8229600" cy="4525964"/>
          </a:xfrm>
          <a:prstGeom prst="rect">
            <a:avLst/>
          </a:prstGeom>
        </p:spPr>
        <p:txBody>
          <a:bodyPr/>
          <a:lstStyle/>
          <a:p>
            <a:pPr lvl="0">
              <a:defRPr sz="1800"/>
            </a:pPr>
            <a:r>
              <a:rPr sz="3200" b="1"/>
              <a:t> </a:t>
            </a:r>
            <a:r>
              <a:rPr sz="3200" b="1" u="sng"/>
              <a:t>Spesifik Olmayan Mucizeler</a:t>
            </a:r>
            <a:r>
              <a:rPr sz="3200"/>
              <a:t>: Sıklıkla, öğrencilerin mucize sorusuna verdiği yanıt, davranışsal açıdan spesifik olmak yerine çok genel şeyler olabilir. Bu durumda terapistin, öğrencilerin yanıtlarını daha açık hale getirmesi gerekir. Bu tip duruma örnek;</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15">
                                            <p:bg/>
                                          </p:spTgt>
                                        </p:tgtEl>
                                        <p:attrNameLst>
                                          <p:attrName>style.visibility</p:attrName>
                                        </p:attrNameLst>
                                      </p:cBhvr>
                                      <p:to>
                                        <p:strVal val="visible"/>
                                      </p:to>
                                    </p:set>
                                    <p:anim calcmode="lin" valueType="num">
                                      <p:cBhvr>
                                        <p:cTn id="7" dur="500" fill="hold"/>
                                        <p:tgtEl>
                                          <p:spTgt spid="215">
                                            <p:bg/>
                                          </p:spTgt>
                                        </p:tgtEl>
                                        <p:attrNameLst>
                                          <p:attrName>ppt_x</p:attrName>
                                        </p:attrNameLst>
                                      </p:cBhvr>
                                      <p:tavLst>
                                        <p:tav tm="0">
                                          <p:val>
                                            <p:strVal val="#ppt_x"/>
                                          </p:val>
                                        </p:tav>
                                        <p:tav tm="100000">
                                          <p:val>
                                            <p:strVal val="#ppt_x"/>
                                          </p:val>
                                        </p:tav>
                                      </p:tavLst>
                                    </p:anim>
                                    <p:anim calcmode="lin" valueType="num">
                                      <p:cBhvr>
                                        <p:cTn id="8" dur="500" fill="hold"/>
                                        <p:tgtEl>
                                          <p:spTgt spid="21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15">
                                            <p:txEl>
                                              <p:pRg st="0" end="0"/>
                                            </p:txEl>
                                          </p:spTgt>
                                        </p:tgtEl>
                                        <p:attrNameLst>
                                          <p:attrName>style.visibility</p:attrName>
                                        </p:attrNameLst>
                                      </p:cBhvr>
                                      <p:to>
                                        <p:strVal val="visible"/>
                                      </p:to>
                                    </p:set>
                                    <p:anim calcmode="lin" valueType="num">
                                      <p:cBhvr>
                                        <p:cTn id="11" dur="500" fill="hold"/>
                                        <p:tgtEl>
                                          <p:spTgt spid="21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 grpId="1" build="p" animBg="1" advAuto="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18" name="Shape 218"/>
          <p:cNvSpPr>
            <a:spLocks noGrp="1"/>
          </p:cNvSpPr>
          <p:nvPr>
            <p:ph type="body" idx="1"/>
          </p:nvPr>
        </p:nvSpPr>
        <p:spPr>
          <a:xfrm>
            <a:off x="457200" y="1600199"/>
            <a:ext cx="8229600" cy="4525964"/>
          </a:xfrm>
          <a:prstGeom prst="rect">
            <a:avLst/>
          </a:prstGeom>
        </p:spPr>
        <p:txBody>
          <a:bodyPr/>
          <a:lstStyle/>
          <a:p>
            <a:pPr lvl="0">
              <a:lnSpc>
                <a:spcPct val="80000"/>
              </a:lnSpc>
              <a:spcBef>
                <a:spcPts val="400"/>
              </a:spcBef>
              <a:defRPr sz="1800"/>
            </a:pPr>
            <a:r>
              <a:rPr sz="2000" b="1"/>
              <a:t> Danışan:</a:t>
            </a:r>
            <a:r>
              <a:rPr sz="2000" b="1" i="1"/>
              <a:t> </a:t>
            </a:r>
            <a:r>
              <a:rPr sz="2000"/>
              <a:t>Böyle bir mucize olsaydı, sabah kalkardım ve mutlu olurdum.</a:t>
            </a:r>
          </a:p>
          <a:p>
            <a:pPr lvl="0">
              <a:lnSpc>
                <a:spcPct val="80000"/>
              </a:lnSpc>
              <a:spcBef>
                <a:spcPts val="400"/>
              </a:spcBef>
              <a:defRPr sz="1800"/>
            </a:pPr>
            <a:r>
              <a:rPr sz="2000" b="1"/>
              <a:t>Terapist:</a:t>
            </a:r>
            <a:r>
              <a:rPr sz="2000"/>
              <a:t> Mutlu olduğunda, ne yapıyor oluyordun? (spesifik davranışlar).</a:t>
            </a:r>
          </a:p>
          <a:p>
            <a:pPr lvl="0">
              <a:lnSpc>
                <a:spcPct val="80000"/>
              </a:lnSpc>
              <a:spcBef>
                <a:spcPts val="400"/>
              </a:spcBef>
              <a:defRPr sz="1800"/>
            </a:pPr>
            <a:r>
              <a:rPr sz="2000" b="1"/>
              <a:t>Danışan: </a:t>
            </a:r>
            <a:r>
              <a:rPr sz="2000"/>
              <a:t>Şey, eee, sanırım daha fazla gülümserdim. Sanırım erkek kardeşimle daha içten, dostça konuşuyor olurdum.</a:t>
            </a:r>
          </a:p>
          <a:p>
            <a:pPr lvl="0">
              <a:lnSpc>
                <a:spcPct val="80000"/>
              </a:lnSpc>
              <a:spcBef>
                <a:spcPts val="400"/>
              </a:spcBef>
              <a:defRPr sz="1800"/>
            </a:pPr>
            <a:r>
              <a:rPr sz="2000" b="1"/>
              <a:t>Terapist:</a:t>
            </a:r>
            <a:r>
              <a:rPr sz="2000"/>
              <a:t> Arkadaşça olduğun zaman, ne yapıyor olurdun, kardeşin senin içten ve dostça olduğunu nasıl bilirdi?</a:t>
            </a:r>
          </a:p>
          <a:p>
            <a:pPr lvl="0">
              <a:lnSpc>
                <a:spcPct val="80000"/>
              </a:lnSpc>
              <a:spcBef>
                <a:spcPts val="400"/>
              </a:spcBef>
              <a:defRPr sz="1800"/>
            </a:pPr>
            <a:r>
              <a:rPr sz="2000" b="1"/>
              <a:t>Danışan:</a:t>
            </a:r>
            <a:r>
              <a:rPr sz="2000"/>
              <a:t> Ona sabahleyin günaydın derdim ve hatta belki ona bugün özel bir şey yapmak isteyip istemediğini sorardım.</a:t>
            </a:r>
          </a:p>
          <a:p>
            <a:pPr lvl="0">
              <a:lnSpc>
                <a:spcPct val="80000"/>
              </a:lnSpc>
              <a:spcBef>
                <a:spcPts val="400"/>
              </a:spcBef>
              <a:defRPr sz="1800"/>
            </a:pPr>
            <a:r>
              <a:rPr sz="2000" b="1"/>
              <a:t>Terapist:</a:t>
            </a:r>
            <a:r>
              <a:rPr sz="2000"/>
              <a:t> Peki, eğer bu olsaydı, kardeşin sana nasıl tepki verirdi?</a:t>
            </a:r>
          </a:p>
          <a:p>
            <a:pPr lvl="0">
              <a:lnSpc>
                <a:spcPct val="80000"/>
              </a:lnSpc>
              <a:spcBef>
                <a:spcPts val="400"/>
              </a:spcBef>
              <a:defRPr sz="1800"/>
            </a:pPr>
            <a:r>
              <a:rPr sz="2000" b="1"/>
              <a:t>Danışan:</a:t>
            </a:r>
            <a:r>
              <a:rPr sz="2000"/>
              <a:t> Muhtemelen kardeşimle o gün için birlikte yapacağımız şeyler hakkında konuşuyor olurduk.</a:t>
            </a:r>
          </a:p>
          <a:p>
            <a:pPr lvl="0">
              <a:lnSpc>
                <a:spcPct val="80000"/>
              </a:lnSpc>
              <a:spcBef>
                <a:spcPts val="400"/>
              </a:spcBef>
              <a:defRPr sz="1800"/>
            </a:pPr>
            <a:r>
              <a:rPr sz="2000" b="1"/>
              <a:t>Terapist:</a:t>
            </a:r>
            <a:r>
              <a:rPr sz="2000"/>
              <a:t> Öyleyse, bu söylediklerin seni mutlu yapacak şeylerin bazı ipuçları. Peki, başka kim senin mutlu olduğunu farkederdi?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18">
                                            <p:bg/>
                                          </p:spTgt>
                                        </p:tgtEl>
                                        <p:attrNameLst>
                                          <p:attrName>style.visibility</p:attrName>
                                        </p:attrNameLst>
                                      </p:cBhvr>
                                      <p:to>
                                        <p:strVal val="visible"/>
                                      </p:to>
                                    </p:set>
                                    <p:anim calcmode="lin" valueType="num">
                                      <p:cBhvr>
                                        <p:cTn id="7" dur="500" fill="hold"/>
                                        <p:tgtEl>
                                          <p:spTgt spid="218">
                                            <p:bg/>
                                          </p:spTgt>
                                        </p:tgtEl>
                                        <p:attrNameLst>
                                          <p:attrName>ppt_x</p:attrName>
                                        </p:attrNameLst>
                                      </p:cBhvr>
                                      <p:tavLst>
                                        <p:tav tm="0">
                                          <p:val>
                                            <p:strVal val="#ppt_x"/>
                                          </p:val>
                                        </p:tav>
                                        <p:tav tm="100000">
                                          <p:val>
                                            <p:strVal val="#ppt_x"/>
                                          </p:val>
                                        </p:tav>
                                      </p:tavLst>
                                    </p:anim>
                                    <p:anim calcmode="lin" valueType="num">
                                      <p:cBhvr>
                                        <p:cTn id="8" dur="500" fill="hold"/>
                                        <p:tgtEl>
                                          <p:spTgt spid="21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18">
                                            <p:txEl>
                                              <p:pRg st="0" end="0"/>
                                            </p:txEl>
                                          </p:spTgt>
                                        </p:tgtEl>
                                        <p:attrNameLst>
                                          <p:attrName>style.visibility</p:attrName>
                                        </p:attrNameLst>
                                      </p:cBhvr>
                                      <p:to>
                                        <p:strVal val="visible"/>
                                      </p:to>
                                    </p:set>
                                    <p:anim calcmode="lin" valueType="num">
                                      <p:cBhvr>
                                        <p:cTn id="11" dur="500" fill="hold"/>
                                        <p:tgtEl>
                                          <p:spTgt spid="21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18">
                                            <p:txEl>
                                              <p:pRg st="1" end="1"/>
                                            </p:txEl>
                                          </p:spTgt>
                                        </p:tgtEl>
                                        <p:attrNameLst>
                                          <p:attrName>style.visibility</p:attrName>
                                        </p:attrNameLst>
                                      </p:cBhvr>
                                      <p:to>
                                        <p:strVal val="visible"/>
                                      </p:to>
                                    </p:set>
                                    <p:anim calcmode="lin" valueType="num">
                                      <p:cBhvr>
                                        <p:cTn id="17" dur="500" fill="hold"/>
                                        <p:tgtEl>
                                          <p:spTgt spid="218">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18">
                                            <p:txEl>
                                              <p:pRg st="2" end="2"/>
                                            </p:txEl>
                                          </p:spTgt>
                                        </p:tgtEl>
                                        <p:attrNameLst>
                                          <p:attrName>style.visibility</p:attrName>
                                        </p:attrNameLst>
                                      </p:cBhvr>
                                      <p:to>
                                        <p:strVal val="visible"/>
                                      </p:to>
                                    </p:set>
                                    <p:anim calcmode="lin" valueType="num">
                                      <p:cBhvr>
                                        <p:cTn id="23" dur="500" fill="hold"/>
                                        <p:tgtEl>
                                          <p:spTgt spid="218">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218">
                                            <p:txEl>
                                              <p:pRg st="3" end="3"/>
                                            </p:txEl>
                                          </p:spTgt>
                                        </p:tgtEl>
                                        <p:attrNameLst>
                                          <p:attrName>style.visibility</p:attrName>
                                        </p:attrNameLst>
                                      </p:cBhvr>
                                      <p:to>
                                        <p:strVal val="visible"/>
                                      </p:to>
                                    </p:set>
                                    <p:anim calcmode="lin" valueType="num">
                                      <p:cBhvr>
                                        <p:cTn id="29" dur="500" fill="hold"/>
                                        <p:tgtEl>
                                          <p:spTgt spid="218">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218">
                                            <p:txEl>
                                              <p:pRg st="4" end="4"/>
                                            </p:txEl>
                                          </p:spTgt>
                                        </p:tgtEl>
                                        <p:attrNameLst>
                                          <p:attrName>style.visibility</p:attrName>
                                        </p:attrNameLst>
                                      </p:cBhvr>
                                      <p:to>
                                        <p:strVal val="visible"/>
                                      </p:to>
                                    </p:set>
                                    <p:anim calcmode="lin" valueType="num">
                                      <p:cBhvr>
                                        <p:cTn id="35" dur="500" fill="hold"/>
                                        <p:tgtEl>
                                          <p:spTgt spid="218">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1" nodeType="clickEffect">
                                  <p:stCondLst>
                                    <p:cond delay="0"/>
                                  </p:stCondLst>
                                  <p:iterate>
                                    <p:tmAbs val="0"/>
                                  </p:iterate>
                                  <p:childTnLst>
                                    <p:set>
                                      <p:cBhvr>
                                        <p:cTn id="40" fill="hold"/>
                                        <p:tgtEl>
                                          <p:spTgt spid="218">
                                            <p:txEl>
                                              <p:pRg st="5" end="5"/>
                                            </p:txEl>
                                          </p:spTgt>
                                        </p:tgtEl>
                                        <p:attrNameLst>
                                          <p:attrName>style.visibility</p:attrName>
                                        </p:attrNameLst>
                                      </p:cBhvr>
                                      <p:to>
                                        <p:strVal val="visible"/>
                                      </p:to>
                                    </p:set>
                                    <p:anim calcmode="lin" valueType="num">
                                      <p:cBhvr>
                                        <p:cTn id="41" dur="500" fill="hold"/>
                                        <p:tgtEl>
                                          <p:spTgt spid="218">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1" nodeType="clickEffect">
                                  <p:stCondLst>
                                    <p:cond delay="0"/>
                                  </p:stCondLst>
                                  <p:iterate>
                                    <p:tmAbs val="0"/>
                                  </p:iterate>
                                  <p:childTnLst>
                                    <p:set>
                                      <p:cBhvr>
                                        <p:cTn id="46" fill="hold"/>
                                        <p:tgtEl>
                                          <p:spTgt spid="218">
                                            <p:txEl>
                                              <p:pRg st="6" end="6"/>
                                            </p:txEl>
                                          </p:spTgt>
                                        </p:tgtEl>
                                        <p:attrNameLst>
                                          <p:attrName>style.visibility</p:attrName>
                                        </p:attrNameLst>
                                      </p:cBhvr>
                                      <p:to>
                                        <p:strVal val="visible"/>
                                      </p:to>
                                    </p:set>
                                    <p:anim calcmode="lin" valueType="num">
                                      <p:cBhvr>
                                        <p:cTn id="47" dur="500" fill="hold"/>
                                        <p:tgtEl>
                                          <p:spTgt spid="218">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1" nodeType="clickEffect">
                                  <p:stCondLst>
                                    <p:cond delay="0"/>
                                  </p:stCondLst>
                                  <p:iterate>
                                    <p:tmAbs val="0"/>
                                  </p:iterate>
                                  <p:childTnLst>
                                    <p:set>
                                      <p:cBhvr>
                                        <p:cTn id="52" fill="hold"/>
                                        <p:tgtEl>
                                          <p:spTgt spid="218">
                                            <p:txEl>
                                              <p:pRg st="7" end="7"/>
                                            </p:txEl>
                                          </p:spTgt>
                                        </p:tgtEl>
                                        <p:attrNameLst>
                                          <p:attrName>style.visibility</p:attrName>
                                        </p:attrNameLst>
                                      </p:cBhvr>
                                      <p:to>
                                        <p:strVal val="visible"/>
                                      </p:to>
                                    </p:set>
                                    <p:anim calcmode="lin" valueType="num">
                                      <p:cBhvr>
                                        <p:cTn id="53" dur="500" fill="hold"/>
                                        <p:tgtEl>
                                          <p:spTgt spid="218">
                                            <p:txEl>
                                              <p:pRg st="7" end="7"/>
                                            </p:txEl>
                                          </p:spTgt>
                                        </p:tgtEl>
                                        <p:attrNameLst>
                                          <p:attrName>ppt_x</p:attrName>
                                        </p:attrNameLst>
                                      </p:cBhvr>
                                      <p:tavLst>
                                        <p:tav tm="0">
                                          <p:val>
                                            <p:strVal val="#ppt_x"/>
                                          </p:val>
                                        </p:tav>
                                        <p:tav tm="100000">
                                          <p:val>
                                            <p:strVal val="#ppt_x"/>
                                          </p:val>
                                        </p:tav>
                                      </p:tavLst>
                                    </p:anim>
                                    <p:anim calcmode="lin" valueType="num">
                                      <p:cBhvr>
                                        <p:cTn id="54" dur="500" fill="hold"/>
                                        <p:tgtEl>
                                          <p:spTgt spid="21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 grpId="1" build="p" animBg="1" advAuto="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Shape 220"/>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21" name="Shape 221"/>
          <p:cNvSpPr>
            <a:spLocks noGrp="1"/>
          </p:cNvSpPr>
          <p:nvPr>
            <p:ph type="body" idx="1"/>
          </p:nvPr>
        </p:nvSpPr>
        <p:spPr>
          <a:xfrm>
            <a:off x="457200" y="1600199"/>
            <a:ext cx="8229600" cy="4525964"/>
          </a:xfrm>
          <a:prstGeom prst="rect">
            <a:avLst/>
          </a:prstGeom>
        </p:spPr>
        <p:txBody>
          <a:bodyPr/>
          <a:lstStyle/>
          <a:p>
            <a:pPr lvl="0">
              <a:lnSpc>
                <a:spcPct val="80000"/>
              </a:lnSpc>
              <a:spcBef>
                <a:spcPts val="600"/>
              </a:spcBef>
              <a:defRPr sz="1800"/>
            </a:pPr>
            <a:r>
              <a:rPr sz="2900" b="1"/>
              <a:t> </a:t>
            </a:r>
            <a:r>
              <a:rPr sz="2900" b="1" u="sng"/>
              <a:t>Gerçekleşmesi İmkansız Mucizeler</a:t>
            </a:r>
            <a:r>
              <a:rPr sz="2900" b="1"/>
              <a:t>:  </a:t>
            </a:r>
            <a:r>
              <a:rPr sz="2900"/>
              <a:t>Danışanlar hipotetik çözüm sorusuna (mucize soruya), gerçekleşmesi imkansız bir amaç söyleyebilir. Örneğin, öğrenciler boşanmış anne-babalarının bir araya gelmesini, ölmüş bir akrabasının yaşama geri dönmesini ya da taşınan yakın bir arkadaşının geri gelmesini isteyebilir. Bu durumda, kişinin temelde var olan arzusunu keşfetmek, öğrencinin daha gerçekçi amaçlar belirlemesine yardımcı olur. Yardımcı sorular daha gerçekçi amaçların oluşturulmasını sağlar.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21">
                                            <p:bg/>
                                          </p:spTgt>
                                        </p:tgtEl>
                                        <p:attrNameLst>
                                          <p:attrName>style.visibility</p:attrName>
                                        </p:attrNameLst>
                                      </p:cBhvr>
                                      <p:to>
                                        <p:strVal val="visible"/>
                                      </p:to>
                                    </p:set>
                                    <p:anim calcmode="lin" valueType="num">
                                      <p:cBhvr>
                                        <p:cTn id="7" dur="500" fill="hold"/>
                                        <p:tgtEl>
                                          <p:spTgt spid="221">
                                            <p:bg/>
                                          </p:spTgt>
                                        </p:tgtEl>
                                        <p:attrNameLst>
                                          <p:attrName>ppt_x</p:attrName>
                                        </p:attrNameLst>
                                      </p:cBhvr>
                                      <p:tavLst>
                                        <p:tav tm="0">
                                          <p:val>
                                            <p:strVal val="#ppt_x"/>
                                          </p:val>
                                        </p:tav>
                                        <p:tav tm="100000">
                                          <p:val>
                                            <p:strVal val="#ppt_x"/>
                                          </p:val>
                                        </p:tav>
                                      </p:tavLst>
                                    </p:anim>
                                    <p:anim calcmode="lin" valueType="num">
                                      <p:cBhvr>
                                        <p:cTn id="8" dur="500" fill="hold"/>
                                        <p:tgtEl>
                                          <p:spTgt spid="22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21">
                                            <p:txEl>
                                              <p:pRg st="0" end="0"/>
                                            </p:txEl>
                                          </p:spTgt>
                                        </p:tgtEl>
                                        <p:attrNameLst>
                                          <p:attrName>style.visibility</p:attrName>
                                        </p:attrNameLst>
                                      </p:cBhvr>
                                      <p:to>
                                        <p:strVal val="visible"/>
                                      </p:to>
                                    </p:set>
                                    <p:anim calcmode="lin" valueType="num">
                                      <p:cBhvr>
                                        <p:cTn id="11" dur="500" fill="hold"/>
                                        <p:tgtEl>
                                          <p:spTgt spid="22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 grpId="1" build="p" animBg="1" advAuto="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24" name="Shape 224"/>
          <p:cNvSpPr>
            <a:spLocks noGrp="1"/>
          </p:cNvSpPr>
          <p:nvPr>
            <p:ph type="body" idx="1"/>
          </p:nvPr>
        </p:nvSpPr>
        <p:spPr>
          <a:xfrm>
            <a:off x="457200" y="1600199"/>
            <a:ext cx="8229600" cy="4525964"/>
          </a:xfrm>
          <a:prstGeom prst="rect">
            <a:avLst/>
          </a:prstGeom>
        </p:spPr>
        <p:txBody>
          <a:bodyPr/>
          <a:lstStyle/>
          <a:p>
            <a:pPr lvl="0">
              <a:lnSpc>
                <a:spcPct val="80000"/>
              </a:lnSpc>
              <a:spcBef>
                <a:spcPts val="600"/>
              </a:spcBef>
              <a:defRPr sz="1800"/>
            </a:pPr>
            <a:r>
              <a:rPr sz="2900" b="1"/>
              <a:t> Terapist:</a:t>
            </a:r>
            <a:r>
              <a:rPr sz="2900"/>
              <a:t> Bu gerçekleşirse (anne-baban tekrar bir araya gelirse), sende nasıl bir farklılık yaratır?</a:t>
            </a:r>
          </a:p>
          <a:p>
            <a:pPr lvl="0">
              <a:lnSpc>
                <a:spcPct val="80000"/>
              </a:lnSpc>
              <a:spcBef>
                <a:spcPts val="600"/>
              </a:spcBef>
              <a:defRPr sz="1800"/>
            </a:pPr>
            <a:r>
              <a:rPr sz="2900" b="1"/>
              <a:t>Danışan:</a:t>
            </a:r>
            <a:r>
              <a:rPr sz="2900"/>
              <a:t> Bütün aile tekrar birlikte olurduk.</a:t>
            </a:r>
          </a:p>
          <a:p>
            <a:pPr lvl="0">
              <a:lnSpc>
                <a:spcPct val="80000"/>
              </a:lnSpc>
              <a:spcBef>
                <a:spcPts val="600"/>
              </a:spcBef>
              <a:defRPr sz="1800"/>
            </a:pPr>
            <a:r>
              <a:rPr sz="2900" b="1"/>
              <a:t>Terapist:</a:t>
            </a:r>
            <a:r>
              <a:rPr sz="2900"/>
              <a:t> Peki, bütün ailenin bir arada olması, senin için ne sağlardı?</a:t>
            </a:r>
          </a:p>
          <a:p>
            <a:pPr lvl="0">
              <a:lnSpc>
                <a:spcPct val="80000"/>
              </a:lnSpc>
              <a:spcBef>
                <a:spcPts val="600"/>
              </a:spcBef>
              <a:defRPr sz="1800"/>
            </a:pPr>
            <a:r>
              <a:rPr sz="2900" b="1"/>
              <a:t>Danışan:</a:t>
            </a:r>
            <a:r>
              <a:rPr sz="2900"/>
              <a:t> Ailemin bir parçası olduğumu hissederdim.</a:t>
            </a:r>
          </a:p>
          <a:p>
            <a:pPr lvl="0">
              <a:lnSpc>
                <a:spcPct val="80000"/>
              </a:lnSpc>
              <a:spcBef>
                <a:spcPts val="600"/>
              </a:spcBef>
              <a:defRPr sz="1800"/>
            </a:pPr>
            <a:r>
              <a:rPr sz="2900" b="1"/>
              <a:t>Terapist:</a:t>
            </a:r>
            <a:r>
              <a:rPr sz="2900"/>
              <a:t> Öyleyse senin için amaç, kendini ailenin bir parçası gibi hissetmek!</a:t>
            </a:r>
          </a:p>
          <a:p>
            <a:pPr lvl="0">
              <a:lnSpc>
                <a:spcPct val="80000"/>
              </a:lnSpc>
              <a:spcBef>
                <a:spcPts val="600"/>
              </a:spcBef>
              <a:defRPr sz="1800"/>
            </a:pPr>
            <a:r>
              <a:rPr sz="2900" b="1"/>
              <a:t>Danışan:</a:t>
            </a:r>
            <a:r>
              <a:rPr sz="2900"/>
              <a:t> Evet, bunu isterim </a:t>
            </a:r>
            <a:r>
              <a:rPr sz="2900" b="1"/>
              <a:t>(amaç).</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24">
                                            <p:bg/>
                                          </p:spTgt>
                                        </p:tgtEl>
                                        <p:attrNameLst>
                                          <p:attrName>style.visibility</p:attrName>
                                        </p:attrNameLst>
                                      </p:cBhvr>
                                      <p:to>
                                        <p:strVal val="visible"/>
                                      </p:to>
                                    </p:set>
                                    <p:anim calcmode="lin" valueType="num">
                                      <p:cBhvr>
                                        <p:cTn id="7" dur="500" fill="hold"/>
                                        <p:tgtEl>
                                          <p:spTgt spid="224">
                                            <p:bg/>
                                          </p:spTgt>
                                        </p:tgtEl>
                                        <p:attrNameLst>
                                          <p:attrName>ppt_x</p:attrName>
                                        </p:attrNameLst>
                                      </p:cBhvr>
                                      <p:tavLst>
                                        <p:tav tm="0">
                                          <p:val>
                                            <p:strVal val="#ppt_x"/>
                                          </p:val>
                                        </p:tav>
                                        <p:tav tm="100000">
                                          <p:val>
                                            <p:strVal val="#ppt_x"/>
                                          </p:val>
                                        </p:tav>
                                      </p:tavLst>
                                    </p:anim>
                                    <p:anim calcmode="lin" valueType="num">
                                      <p:cBhvr>
                                        <p:cTn id="8" dur="500" fill="hold"/>
                                        <p:tgtEl>
                                          <p:spTgt spid="22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24">
                                            <p:txEl>
                                              <p:pRg st="0" end="0"/>
                                            </p:txEl>
                                          </p:spTgt>
                                        </p:tgtEl>
                                        <p:attrNameLst>
                                          <p:attrName>style.visibility</p:attrName>
                                        </p:attrNameLst>
                                      </p:cBhvr>
                                      <p:to>
                                        <p:strVal val="visible"/>
                                      </p:to>
                                    </p:set>
                                    <p:anim calcmode="lin" valueType="num">
                                      <p:cBhvr>
                                        <p:cTn id="11" dur="500" fill="hold"/>
                                        <p:tgtEl>
                                          <p:spTgt spid="22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24">
                                            <p:txEl>
                                              <p:pRg st="1" end="1"/>
                                            </p:txEl>
                                          </p:spTgt>
                                        </p:tgtEl>
                                        <p:attrNameLst>
                                          <p:attrName>style.visibility</p:attrName>
                                        </p:attrNameLst>
                                      </p:cBhvr>
                                      <p:to>
                                        <p:strVal val="visible"/>
                                      </p:to>
                                    </p:set>
                                    <p:anim calcmode="lin" valueType="num">
                                      <p:cBhvr>
                                        <p:cTn id="17" dur="500" fill="hold"/>
                                        <p:tgtEl>
                                          <p:spTgt spid="22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24">
                                            <p:txEl>
                                              <p:pRg st="2" end="2"/>
                                            </p:txEl>
                                          </p:spTgt>
                                        </p:tgtEl>
                                        <p:attrNameLst>
                                          <p:attrName>style.visibility</p:attrName>
                                        </p:attrNameLst>
                                      </p:cBhvr>
                                      <p:to>
                                        <p:strVal val="visible"/>
                                      </p:to>
                                    </p:set>
                                    <p:anim calcmode="lin" valueType="num">
                                      <p:cBhvr>
                                        <p:cTn id="23" dur="500" fill="hold"/>
                                        <p:tgtEl>
                                          <p:spTgt spid="224">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2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224">
                                            <p:txEl>
                                              <p:pRg st="3" end="3"/>
                                            </p:txEl>
                                          </p:spTgt>
                                        </p:tgtEl>
                                        <p:attrNameLst>
                                          <p:attrName>style.visibility</p:attrName>
                                        </p:attrNameLst>
                                      </p:cBhvr>
                                      <p:to>
                                        <p:strVal val="visible"/>
                                      </p:to>
                                    </p:set>
                                    <p:anim calcmode="lin" valueType="num">
                                      <p:cBhvr>
                                        <p:cTn id="29" dur="500" fill="hold"/>
                                        <p:tgtEl>
                                          <p:spTgt spid="224">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224">
                                            <p:txEl>
                                              <p:pRg st="4" end="4"/>
                                            </p:txEl>
                                          </p:spTgt>
                                        </p:tgtEl>
                                        <p:attrNameLst>
                                          <p:attrName>style.visibility</p:attrName>
                                        </p:attrNameLst>
                                      </p:cBhvr>
                                      <p:to>
                                        <p:strVal val="visible"/>
                                      </p:to>
                                    </p:set>
                                    <p:anim calcmode="lin" valueType="num">
                                      <p:cBhvr>
                                        <p:cTn id="35" dur="500" fill="hold"/>
                                        <p:tgtEl>
                                          <p:spTgt spid="224">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2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1" nodeType="clickEffect">
                                  <p:stCondLst>
                                    <p:cond delay="0"/>
                                  </p:stCondLst>
                                  <p:iterate>
                                    <p:tmAbs val="0"/>
                                  </p:iterate>
                                  <p:childTnLst>
                                    <p:set>
                                      <p:cBhvr>
                                        <p:cTn id="40" fill="hold"/>
                                        <p:tgtEl>
                                          <p:spTgt spid="224">
                                            <p:txEl>
                                              <p:pRg st="5" end="5"/>
                                            </p:txEl>
                                          </p:spTgt>
                                        </p:tgtEl>
                                        <p:attrNameLst>
                                          <p:attrName>style.visibility</p:attrName>
                                        </p:attrNameLst>
                                      </p:cBhvr>
                                      <p:to>
                                        <p:strVal val="visible"/>
                                      </p:to>
                                    </p:set>
                                    <p:anim calcmode="lin" valueType="num">
                                      <p:cBhvr>
                                        <p:cTn id="41" dur="500" fill="hold"/>
                                        <p:tgtEl>
                                          <p:spTgt spid="224">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2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 grpId="1" build="p"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type="title"/>
          </p:nvPr>
        </p:nvSpPr>
        <p:spPr>
          <a:xfrm>
            <a:off x="457200" y="274638"/>
            <a:ext cx="8229600" cy="1143000"/>
          </a:xfrm>
          <a:prstGeom prst="rect">
            <a:avLst/>
          </a:prstGeom>
        </p:spPr>
        <p:txBody>
          <a:bodyPr>
            <a:normAutofit fontScale="90000"/>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65" name="Shape 65"/>
          <p:cNvSpPr>
            <a:spLocks noGrp="1"/>
          </p:cNvSpPr>
          <p:nvPr>
            <p:ph type="body" idx="1"/>
          </p:nvPr>
        </p:nvSpPr>
        <p:spPr>
          <a:xfrm>
            <a:off x="457200" y="1600199"/>
            <a:ext cx="8229600" cy="4525964"/>
          </a:xfrm>
          <a:prstGeom prst="rect">
            <a:avLst/>
          </a:prstGeom>
        </p:spPr>
        <p:txBody>
          <a:bodyPr/>
          <a:lstStyle/>
          <a:p>
            <a:pPr lvl="0">
              <a:defRPr sz="1800"/>
            </a:pPr>
            <a:r>
              <a:rPr sz="3200"/>
              <a:t>Bu durum, danışanın “sorun üzerinde konuşmaktan” “çözüm üzerinde konuşmak” a doğru yönelmesini kolaylaştıran birtakım tekniklerin geliştirilmesi ve kullanılması gereğini ortaya koymuştur.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65">
                                            <p:bg/>
                                          </p:spTgt>
                                        </p:tgtEl>
                                        <p:attrNameLst>
                                          <p:attrName>style.visibility</p:attrName>
                                        </p:attrNameLst>
                                      </p:cBhvr>
                                      <p:to>
                                        <p:strVal val="visible"/>
                                      </p:to>
                                    </p:set>
                                    <p:anim calcmode="lin" valueType="num">
                                      <p:cBhvr>
                                        <p:cTn id="7" dur="500" fill="hold"/>
                                        <p:tgtEl>
                                          <p:spTgt spid="65">
                                            <p:bg/>
                                          </p:spTgt>
                                        </p:tgtEl>
                                        <p:attrNameLst>
                                          <p:attrName>ppt_x</p:attrName>
                                        </p:attrNameLst>
                                      </p:cBhvr>
                                      <p:tavLst>
                                        <p:tav tm="0">
                                          <p:val>
                                            <p:strVal val="#ppt_x"/>
                                          </p:val>
                                        </p:tav>
                                        <p:tav tm="100000">
                                          <p:val>
                                            <p:strVal val="#ppt_x"/>
                                          </p:val>
                                        </p:tav>
                                      </p:tavLst>
                                    </p:anim>
                                    <p:anim calcmode="lin" valueType="num">
                                      <p:cBhvr>
                                        <p:cTn id="8" dur="500" fill="hold"/>
                                        <p:tgtEl>
                                          <p:spTgt spid="6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65">
                                            <p:txEl>
                                              <p:pRg st="0" end="0"/>
                                            </p:txEl>
                                          </p:spTgt>
                                        </p:tgtEl>
                                        <p:attrNameLst>
                                          <p:attrName>style.visibility</p:attrName>
                                        </p:attrNameLst>
                                      </p:cBhvr>
                                      <p:to>
                                        <p:strVal val="visible"/>
                                      </p:to>
                                    </p:set>
                                    <p:anim calcmode="lin" valueType="num">
                                      <p:cBhvr>
                                        <p:cTn id="11" dur="500" fill="hold"/>
                                        <p:tgtEl>
                                          <p:spTgt spid="6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6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1" build="p" animBg="1" advAuto="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Shape 226"/>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27" name="Shape 227"/>
          <p:cNvSpPr>
            <a:spLocks noGrp="1"/>
          </p:cNvSpPr>
          <p:nvPr>
            <p:ph type="body" idx="1"/>
          </p:nvPr>
        </p:nvSpPr>
        <p:spPr>
          <a:xfrm>
            <a:off x="457200" y="1600199"/>
            <a:ext cx="8229600" cy="4525964"/>
          </a:xfrm>
          <a:prstGeom prst="rect">
            <a:avLst/>
          </a:prstGeom>
        </p:spPr>
        <p:txBody>
          <a:bodyPr/>
          <a:lstStyle/>
          <a:p>
            <a:pPr marL="312039" lvl="0" indent="-312039" defTabSz="832104">
              <a:spcBef>
                <a:spcPts val="600"/>
              </a:spcBef>
              <a:defRPr sz="1800"/>
            </a:pPr>
            <a:r>
              <a:rPr sz="2912" b="1"/>
              <a:t> </a:t>
            </a:r>
            <a:r>
              <a:rPr sz="2912" b="1" u="sng"/>
              <a:t>“Başkalarının Değişmesini İsterim” Mucizeleri</a:t>
            </a:r>
            <a:r>
              <a:rPr sz="2912" b="1"/>
              <a:t>: </a:t>
            </a:r>
            <a:r>
              <a:rPr sz="2912"/>
              <a:t>Danışanlar, başkalarını sorun olarak gördüğünden, mucizeleri başkalarının değişmesi olarak da tanımlayabilir. Bu durumda terapistin danışana, “karşılıklılık ilişkisini” anlaması için yardımcı olması gerekir. </a:t>
            </a:r>
            <a:r>
              <a:rPr sz="2912" b="1" i="1"/>
              <a:t>Karşılıklılık, kişinin kendi davranışındaki değişimin, başkalarının da davranışında değişiklik yaratacağı fikrine dayanır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27">
                                            <p:bg/>
                                          </p:spTgt>
                                        </p:tgtEl>
                                        <p:attrNameLst>
                                          <p:attrName>style.visibility</p:attrName>
                                        </p:attrNameLst>
                                      </p:cBhvr>
                                      <p:to>
                                        <p:strVal val="visible"/>
                                      </p:to>
                                    </p:set>
                                    <p:anim calcmode="lin" valueType="num">
                                      <p:cBhvr>
                                        <p:cTn id="7" dur="500" fill="hold"/>
                                        <p:tgtEl>
                                          <p:spTgt spid="227">
                                            <p:bg/>
                                          </p:spTgt>
                                        </p:tgtEl>
                                        <p:attrNameLst>
                                          <p:attrName>ppt_x</p:attrName>
                                        </p:attrNameLst>
                                      </p:cBhvr>
                                      <p:tavLst>
                                        <p:tav tm="0">
                                          <p:val>
                                            <p:strVal val="#ppt_x"/>
                                          </p:val>
                                        </p:tav>
                                        <p:tav tm="100000">
                                          <p:val>
                                            <p:strVal val="#ppt_x"/>
                                          </p:val>
                                        </p:tav>
                                      </p:tavLst>
                                    </p:anim>
                                    <p:anim calcmode="lin" valueType="num">
                                      <p:cBhvr>
                                        <p:cTn id="8" dur="500" fill="hold"/>
                                        <p:tgtEl>
                                          <p:spTgt spid="22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27">
                                            <p:txEl>
                                              <p:pRg st="0" end="0"/>
                                            </p:txEl>
                                          </p:spTgt>
                                        </p:tgtEl>
                                        <p:attrNameLst>
                                          <p:attrName>style.visibility</p:attrName>
                                        </p:attrNameLst>
                                      </p:cBhvr>
                                      <p:to>
                                        <p:strVal val="visible"/>
                                      </p:to>
                                    </p:set>
                                    <p:anim calcmode="lin" valueType="num">
                                      <p:cBhvr>
                                        <p:cTn id="11" dur="500" fill="hold"/>
                                        <p:tgtEl>
                                          <p:spTgt spid="22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 grpId="1" build="p" animBg="1" advAuto="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30" name="Shape 230"/>
          <p:cNvSpPr>
            <a:spLocks noGrp="1"/>
          </p:cNvSpPr>
          <p:nvPr>
            <p:ph type="body" idx="1"/>
          </p:nvPr>
        </p:nvSpPr>
        <p:spPr>
          <a:xfrm>
            <a:off x="457200" y="1600199"/>
            <a:ext cx="8229600" cy="4525964"/>
          </a:xfrm>
          <a:prstGeom prst="rect">
            <a:avLst/>
          </a:prstGeom>
        </p:spPr>
        <p:txBody>
          <a:bodyPr/>
          <a:lstStyle/>
          <a:p>
            <a:pPr lvl="0">
              <a:lnSpc>
                <a:spcPct val="80000"/>
              </a:lnSpc>
              <a:spcBef>
                <a:spcPts val="600"/>
              </a:spcBef>
              <a:defRPr sz="1800"/>
            </a:pPr>
            <a:r>
              <a:rPr sz="2700" b="1"/>
              <a:t>Danışan:</a:t>
            </a:r>
            <a:r>
              <a:rPr sz="2700"/>
              <a:t> “Mucizeler” dediniz, şey, eğer olsaydı, öğretmenim bana da diğer çocuklara davrandığı gibi dürüst biçimde davranırdı.</a:t>
            </a:r>
          </a:p>
          <a:p>
            <a:pPr lvl="0">
              <a:lnSpc>
                <a:spcPct val="80000"/>
              </a:lnSpc>
              <a:spcBef>
                <a:spcPts val="600"/>
              </a:spcBef>
              <a:defRPr sz="1800"/>
            </a:pPr>
            <a:r>
              <a:rPr sz="2700" b="1"/>
              <a:t>Terapist:</a:t>
            </a:r>
            <a:r>
              <a:rPr sz="2700"/>
              <a:t> Peki, bu mucize gerçekleşti varsayalım ve öğretmenin sana diğer çocuklara davrandığı gibi davranıyor, bu nasıl olurdu?</a:t>
            </a:r>
          </a:p>
          <a:p>
            <a:pPr lvl="0">
              <a:lnSpc>
                <a:spcPct val="80000"/>
              </a:lnSpc>
              <a:spcBef>
                <a:spcPts val="600"/>
              </a:spcBef>
              <a:defRPr sz="1800"/>
            </a:pPr>
            <a:r>
              <a:rPr sz="2700" b="1"/>
              <a:t>Danışan: </a:t>
            </a:r>
            <a:r>
              <a:rPr sz="2700"/>
              <a:t>Parmağımı kaldırdığım zaman bana söz hakkı verirdi.</a:t>
            </a:r>
          </a:p>
          <a:p>
            <a:pPr lvl="0">
              <a:lnSpc>
                <a:spcPct val="80000"/>
              </a:lnSpc>
              <a:spcBef>
                <a:spcPts val="600"/>
              </a:spcBef>
              <a:defRPr sz="1800"/>
            </a:pPr>
            <a:r>
              <a:rPr sz="2700" b="1"/>
              <a:t>Terapist:</a:t>
            </a:r>
            <a:r>
              <a:rPr sz="2700"/>
              <a:t> Öyleyse, parmağını kaldırdığında öğretmen sana söz hakkı veriyorsa, farklı olarak ne yapmaya başlamış olurdun?</a:t>
            </a:r>
          </a:p>
          <a:p>
            <a:pPr lvl="0">
              <a:lnSpc>
                <a:spcPct val="80000"/>
              </a:lnSpc>
              <a:spcBef>
                <a:spcPts val="600"/>
              </a:spcBef>
              <a:defRPr sz="1800"/>
            </a:pPr>
            <a:r>
              <a:rPr sz="2700" b="1"/>
              <a:t>Danışan:</a:t>
            </a:r>
            <a:r>
              <a:rPr sz="2700"/>
              <a:t> Sınıfta izin almadan konuşmazdım.</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30">
                                            <p:bg/>
                                          </p:spTgt>
                                        </p:tgtEl>
                                        <p:attrNameLst>
                                          <p:attrName>style.visibility</p:attrName>
                                        </p:attrNameLst>
                                      </p:cBhvr>
                                      <p:to>
                                        <p:strVal val="visible"/>
                                      </p:to>
                                    </p:set>
                                    <p:anim calcmode="lin" valueType="num">
                                      <p:cBhvr>
                                        <p:cTn id="7" dur="500" fill="hold"/>
                                        <p:tgtEl>
                                          <p:spTgt spid="230">
                                            <p:bg/>
                                          </p:spTgt>
                                        </p:tgtEl>
                                        <p:attrNameLst>
                                          <p:attrName>ppt_x</p:attrName>
                                        </p:attrNameLst>
                                      </p:cBhvr>
                                      <p:tavLst>
                                        <p:tav tm="0">
                                          <p:val>
                                            <p:strVal val="#ppt_x"/>
                                          </p:val>
                                        </p:tav>
                                        <p:tav tm="100000">
                                          <p:val>
                                            <p:strVal val="#ppt_x"/>
                                          </p:val>
                                        </p:tav>
                                      </p:tavLst>
                                    </p:anim>
                                    <p:anim calcmode="lin" valueType="num">
                                      <p:cBhvr>
                                        <p:cTn id="8" dur="500" fill="hold"/>
                                        <p:tgtEl>
                                          <p:spTgt spid="23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30">
                                            <p:txEl>
                                              <p:pRg st="0" end="0"/>
                                            </p:txEl>
                                          </p:spTgt>
                                        </p:tgtEl>
                                        <p:attrNameLst>
                                          <p:attrName>style.visibility</p:attrName>
                                        </p:attrNameLst>
                                      </p:cBhvr>
                                      <p:to>
                                        <p:strVal val="visible"/>
                                      </p:to>
                                    </p:set>
                                    <p:anim calcmode="lin" valueType="num">
                                      <p:cBhvr>
                                        <p:cTn id="11" dur="500" fill="hold"/>
                                        <p:tgtEl>
                                          <p:spTgt spid="23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30">
                                            <p:txEl>
                                              <p:pRg st="1" end="1"/>
                                            </p:txEl>
                                          </p:spTgt>
                                        </p:tgtEl>
                                        <p:attrNameLst>
                                          <p:attrName>style.visibility</p:attrName>
                                        </p:attrNameLst>
                                      </p:cBhvr>
                                      <p:to>
                                        <p:strVal val="visible"/>
                                      </p:to>
                                    </p:set>
                                    <p:anim calcmode="lin" valueType="num">
                                      <p:cBhvr>
                                        <p:cTn id="17" dur="500" fill="hold"/>
                                        <p:tgtEl>
                                          <p:spTgt spid="23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3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30">
                                            <p:txEl>
                                              <p:pRg st="2" end="2"/>
                                            </p:txEl>
                                          </p:spTgt>
                                        </p:tgtEl>
                                        <p:attrNameLst>
                                          <p:attrName>style.visibility</p:attrName>
                                        </p:attrNameLst>
                                      </p:cBhvr>
                                      <p:to>
                                        <p:strVal val="visible"/>
                                      </p:to>
                                    </p:set>
                                    <p:anim calcmode="lin" valueType="num">
                                      <p:cBhvr>
                                        <p:cTn id="23" dur="500" fill="hold"/>
                                        <p:tgtEl>
                                          <p:spTgt spid="230">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230">
                                            <p:txEl>
                                              <p:pRg st="3" end="3"/>
                                            </p:txEl>
                                          </p:spTgt>
                                        </p:tgtEl>
                                        <p:attrNameLst>
                                          <p:attrName>style.visibility</p:attrName>
                                        </p:attrNameLst>
                                      </p:cBhvr>
                                      <p:to>
                                        <p:strVal val="visible"/>
                                      </p:to>
                                    </p:set>
                                    <p:anim calcmode="lin" valueType="num">
                                      <p:cBhvr>
                                        <p:cTn id="29" dur="500" fill="hold"/>
                                        <p:tgtEl>
                                          <p:spTgt spid="230">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230">
                                            <p:txEl>
                                              <p:pRg st="4" end="4"/>
                                            </p:txEl>
                                          </p:spTgt>
                                        </p:tgtEl>
                                        <p:attrNameLst>
                                          <p:attrName>style.visibility</p:attrName>
                                        </p:attrNameLst>
                                      </p:cBhvr>
                                      <p:to>
                                        <p:strVal val="visible"/>
                                      </p:to>
                                    </p:set>
                                    <p:anim calcmode="lin" valueType="num">
                                      <p:cBhvr>
                                        <p:cTn id="35" dur="500" fill="hold"/>
                                        <p:tgtEl>
                                          <p:spTgt spid="23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3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 grpId="1" build="p" animBg="1" advAuto="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p:cNvSpPr>
            <a:spLocks noGrp="1"/>
          </p:cNvSpPr>
          <p:nvPr>
            <p:ph type="title"/>
          </p:nvPr>
        </p:nvSpPr>
        <p:spPr>
          <a:xfrm>
            <a:off x="457200" y="274638"/>
            <a:ext cx="8229600" cy="1143000"/>
          </a:xfrm>
          <a:prstGeom prst="rect">
            <a:avLst/>
          </a:prstGeom>
        </p:spPr>
        <p:txBody>
          <a:bodyPr/>
          <a:lstStyle/>
          <a:p>
            <a:pPr lvl="0" defTabSz="841247">
              <a:defRPr sz="1800"/>
            </a:pPr>
            <a:r>
              <a:rPr sz="3588" b="1"/>
              <a:t>5. Mucize Soru  </a:t>
            </a:r>
            <a:r>
              <a:rPr sz="3588"/>
              <a:t>(The Miracle Question</a:t>
            </a:r>
            <a:r>
              <a:rPr sz="3588" b="1"/>
              <a:t>)</a:t>
            </a:r>
          </a:p>
        </p:txBody>
      </p:sp>
      <p:sp>
        <p:nvSpPr>
          <p:cNvPr id="233" name="Shape 233"/>
          <p:cNvSpPr>
            <a:spLocks noGrp="1"/>
          </p:cNvSpPr>
          <p:nvPr>
            <p:ph type="body" idx="1"/>
          </p:nvPr>
        </p:nvSpPr>
        <p:spPr>
          <a:xfrm>
            <a:off x="457200" y="1600199"/>
            <a:ext cx="8229600" cy="4525964"/>
          </a:xfrm>
          <a:prstGeom prst="rect">
            <a:avLst/>
          </a:prstGeom>
        </p:spPr>
        <p:txBody>
          <a:bodyPr/>
          <a:lstStyle/>
          <a:p>
            <a:pPr lvl="0">
              <a:lnSpc>
                <a:spcPct val="80000"/>
              </a:lnSpc>
              <a:spcBef>
                <a:spcPts val="500"/>
              </a:spcBef>
              <a:defRPr sz="1800"/>
            </a:pPr>
            <a:r>
              <a:rPr sz="2400" b="1"/>
              <a:t>Terapist:</a:t>
            </a:r>
            <a:r>
              <a:rPr sz="2400"/>
              <a:t> Peki, bunun yerine farklı olarak ne yapıyor olurdun?</a:t>
            </a:r>
          </a:p>
          <a:p>
            <a:pPr lvl="0">
              <a:lnSpc>
                <a:spcPct val="80000"/>
              </a:lnSpc>
              <a:spcBef>
                <a:spcPts val="500"/>
              </a:spcBef>
              <a:defRPr sz="1800"/>
            </a:pPr>
            <a:r>
              <a:rPr sz="2400" b="1"/>
              <a:t>Danışan:</a:t>
            </a:r>
            <a:r>
              <a:rPr sz="2400"/>
              <a:t> Sırada otururdum, öğretmenime bakardım ya da onun söylediklerini yazardım.</a:t>
            </a:r>
          </a:p>
          <a:p>
            <a:pPr lvl="0">
              <a:lnSpc>
                <a:spcPct val="80000"/>
              </a:lnSpc>
              <a:spcBef>
                <a:spcPts val="500"/>
              </a:spcBef>
              <a:defRPr sz="1800"/>
            </a:pPr>
            <a:r>
              <a:rPr sz="2400" b="1"/>
              <a:t>Terapist:</a:t>
            </a:r>
            <a:r>
              <a:rPr sz="2400"/>
              <a:t> Öğretmeninin, senin bu şekilde davrandığını gördüğünde, ne yapacağını düşünüyorsun?</a:t>
            </a:r>
          </a:p>
          <a:p>
            <a:pPr lvl="0">
              <a:lnSpc>
                <a:spcPct val="80000"/>
              </a:lnSpc>
              <a:spcBef>
                <a:spcPts val="500"/>
              </a:spcBef>
              <a:defRPr sz="1800"/>
            </a:pPr>
            <a:r>
              <a:rPr sz="2400" b="1"/>
              <a:t>Danışan:</a:t>
            </a:r>
            <a:r>
              <a:rPr sz="2400"/>
              <a:t> Muhtemelen bana karşı daha iyi olurdu.</a:t>
            </a:r>
          </a:p>
          <a:p>
            <a:pPr lvl="0">
              <a:lnSpc>
                <a:spcPct val="80000"/>
              </a:lnSpc>
              <a:spcBef>
                <a:spcPts val="500"/>
              </a:spcBef>
              <a:defRPr sz="1800"/>
            </a:pPr>
            <a:r>
              <a:rPr sz="2400" b="1"/>
              <a:t>Terapist:</a:t>
            </a:r>
            <a:r>
              <a:rPr sz="2400"/>
              <a:t> Olmasını istediğin şey bu değil mi?</a:t>
            </a:r>
          </a:p>
          <a:p>
            <a:pPr lvl="0">
              <a:lnSpc>
                <a:spcPct val="80000"/>
              </a:lnSpc>
              <a:spcBef>
                <a:spcPts val="500"/>
              </a:spcBef>
              <a:defRPr sz="1800"/>
            </a:pPr>
            <a:r>
              <a:rPr sz="2400" b="1"/>
              <a:t>Danışan:</a:t>
            </a:r>
            <a:r>
              <a:rPr sz="2400"/>
              <a:t> Kesinlikle.</a:t>
            </a:r>
          </a:p>
          <a:p>
            <a:pPr lvl="0">
              <a:lnSpc>
                <a:spcPct val="80000"/>
              </a:lnSpc>
              <a:spcBef>
                <a:spcPts val="500"/>
              </a:spcBef>
              <a:defRPr sz="1800"/>
            </a:pPr>
            <a:r>
              <a:rPr sz="2400" b="1"/>
              <a:t>Terapist:</a:t>
            </a:r>
            <a:r>
              <a:rPr sz="2400"/>
              <a:t> Sonuçta, tanımladığın bu şeyleri yapman, muhtemelen öğretmeninde de değişimlere yol açacaktır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33">
                                            <p:bg/>
                                          </p:spTgt>
                                        </p:tgtEl>
                                        <p:attrNameLst>
                                          <p:attrName>style.visibility</p:attrName>
                                        </p:attrNameLst>
                                      </p:cBhvr>
                                      <p:to>
                                        <p:strVal val="visible"/>
                                      </p:to>
                                    </p:set>
                                    <p:anim calcmode="lin" valueType="num">
                                      <p:cBhvr>
                                        <p:cTn id="7" dur="500" fill="hold"/>
                                        <p:tgtEl>
                                          <p:spTgt spid="233">
                                            <p:bg/>
                                          </p:spTgt>
                                        </p:tgtEl>
                                        <p:attrNameLst>
                                          <p:attrName>ppt_x</p:attrName>
                                        </p:attrNameLst>
                                      </p:cBhvr>
                                      <p:tavLst>
                                        <p:tav tm="0">
                                          <p:val>
                                            <p:strVal val="#ppt_x"/>
                                          </p:val>
                                        </p:tav>
                                        <p:tav tm="100000">
                                          <p:val>
                                            <p:strVal val="#ppt_x"/>
                                          </p:val>
                                        </p:tav>
                                      </p:tavLst>
                                    </p:anim>
                                    <p:anim calcmode="lin" valueType="num">
                                      <p:cBhvr>
                                        <p:cTn id="8" dur="500" fill="hold"/>
                                        <p:tgtEl>
                                          <p:spTgt spid="23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33">
                                            <p:txEl>
                                              <p:pRg st="0" end="0"/>
                                            </p:txEl>
                                          </p:spTgt>
                                        </p:tgtEl>
                                        <p:attrNameLst>
                                          <p:attrName>style.visibility</p:attrName>
                                        </p:attrNameLst>
                                      </p:cBhvr>
                                      <p:to>
                                        <p:strVal val="visible"/>
                                      </p:to>
                                    </p:set>
                                    <p:anim calcmode="lin" valueType="num">
                                      <p:cBhvr>
                                        <p:cTn id="11" dur="500" fill="hold"/>
                                        <p:tgtEl>
                                          <p:spTgt spid="23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33">
                                            <p:txEl>
                                              <p:pRg st="1" end="1"/>
                                            </p:txEl>
                                          </p:spTgt>
                                        </p:tgtEl>
                                        <p:attrNameLst>
                                          <p:attrName>style.visibility</p:attrName>
                                        </p:attrNameLst>
                                      </p:cBhvr>
                                      <p:to>
                                        <p:strVal val="visible"/>
                                      </p:to>
                                    </p:set>
                                    <p:anim calcmode="lin" valueType="num">
                                      <p:cBhvr>
                                        <p:cTn id="17" dur="500" fill="hold"/>
                                        <p:tgtEl>
                                          <p:spTgt spid="23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3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33">
                                            <p:txEl>
                                              <p:pRg st="2" end="2"/>
                                            </p:txEl>
                                          </p:spTgt>
                                        </p:tgtEl>
                                        <p:attrNameLst>
                                          <p:attrName>style.visibility</p:attrName>
                                        </p:attrNameLst>
                                      </p:cBhvr>
                                      <p:to>
                                        <p:strVal val="visible"/>
                                      </p:to>
                                    </p:set>
                                    <p:anim calcmode="lin" valueType="num">
                                      <p:cBhvr>
                                        <p:cTn id="23" dur="500" fill="hold"/>
                                        <p:tgtEl>
                                          <p:spTgt spid="23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3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233">
                                            <p:txEl>
                                              <p:pRg st="3" end="3"/>
                                            </p:txEl>
                                          </p:spTgt>
                                        </p:tgtEl>
                                        <p:attrNameLst>
                                          <p:attrName>style.visibility</p:attrName>
                                        </p:attrNameLst>
                                      </p:cBhvr>
                                      <p:to>
                                        <p:strVal val="visible"/>
                                      </p:to>
                                    </p:set>
                                    <p:anim calcmode="lin" valueType="num">
                                      <p:cBhvr>
                                        <p:cTn id="29" dur="500" fill="hold"/>
                                        <p:tgtEl>
                                          <p:spTgt spid="23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233">
                                            <p:txEl>
                                              <p:pRg st="4" end="4"/>
                                            </p:txEl>
                                          </p:spTgt>
                                        </p:tgtEl>
                                        <p:attrNameLst>
                                          <p:attrName>style.visibility</p:attrName>
                                        </p:attrNameLst>
                                      </p:cBhvr>
                                      <p:to>
                                        <p:strVal val="visible"/>
                                      </p:to>
                                    </p:set>
                                    <p:anim calcmode="lin" valueType="num">
                                      <p:cBhvr>
                                        <p:cTn id="35" dur="500" fill="hold"/>
                                        <p:tgtEl>
                                          <p:spTgt spid="23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3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1" nodeType="clickEffect">
                                  <p:stCondLst>
                                    <p:cond delay="0"/>
                                  </p:stCondLst>
                                  <p:iterate>
                                    <p:tmAbs val="0"/>
                                  </p:iterate>
                                  <p:childTnLst>
                                    <p:set>
                                      <p:cBhvr>
                                        <p:cTn id="40" fill="hold"/>
                                        <p:tgtEl>
                                          <p:spTgt spid="233">
                                            <p:txEl>
                                              <p:pRg st="5" end="5"/>
                                            </p:txEl>
                                          </p:spTgt>
                                        </p:tgtEl>
                                        <p:attrNameLst>
                                          <p:attrName>style.visibility</p:attrName>
                                        </p:attrNameLst>
                                      </p:cBhvr>
                                      <p:to>
                                        <p:strVal val="visible"/>
                                      </p:to>
                                    </p:set>
                                    <p:anim calcmode="lin" valueType="num">
                                      <p:cBhvr>
                                        <p:cTn id="41" dur="500" fill="hold"/>
                                        <p:tgtEl>
                                          <p:spTgt spid="233">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23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1" nodeType="clickEffect">
                                  <p:stCondLst>
                                    <p:cond delay="0"/>
                                  </p:stCondLst>
                                  <p:iterate>
                                    <p:tmAbs val="0"/>
                                  </p:iterate>
                                  <p:childTnLst>
                                    <p:set>
                                      <p:cBhvr>
                                        <p:cTn id="46" fill="hold"/>
                                        <p:tgtEl>
                                          <p:spTgt spid="233">
                                            <p:txEl>
                                              <p:pRg st="6" end="6"/>
                                            </p:txEl>
                                          </p:spTgt>
                                        </p:tgtEl>
                                        <p:attrNameLst>
                                          <p:attrName>style.visibility</p:attrName>
                                        </p:attrNameLst>
                                      </p:cBhvr>
                                      <p:to>
                                        <p:strVal val="visible"/>
                                      </p:to>
                                    </p:set>
                                    <p:anim calcmode="lin" valueType="num">
                                      <p:cBhvr>
                                        <p:cTn id="47" dur="500" fill="hold"/>
                                        <p:tgtEl>
                                          <p:spTgt spid="233">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23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 grpId="1" build="p" animBg="1" advAuto="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p:cNvSpPr>
          <p:nvPr>
            <p:ph type="title"/>
          </p:nvPr>
        </p:nvSpPr>
        <p:spPr>
          <a:xfrm>
            <a:off x="457200" y="274638"/>
            <a:ext cx="8229600" cy="1143000"/>
          </a:xfrm>
          <a:prstGeom prst="rect">
            <a:avLst/>
          </a:prstGeom>
        </p:spPr>
        <p:txBody>
          <a:bodyPr/>
          <a:lstStyle/>
          <a:p>
            <a:pPr lvl="0" defTabSz="832104">
              <a:defRPr sz="1800"/>
            </a:pPr>
            <a:r>
              <a:rPr sz="3549" b="1"/>
              <a:t>6. Derecelendirme Soruları </a:t>
            </a:r>
            <a:r>
              <a:rPr sz="3549"/>
              <a:t>(Scaling Questions)</a:t>
            </a:r>
          </a:p>
        </p:txBody>
      </p:sp>
      <p:sp>
        <p:nvSpPr>
          <p:cNvPr id="236" name="Shape 236"/>
          <p:cNvSpPr>
            <a:spLocks noGrp="1"/>
          </p:cNvSpPr>
          <p:nvPr>
            <p:ph type="body" idx="1"/>
          </p:nvPr>
        </p:nvSpPr>
        <p:spPr>
          <a:xfrm>
            <a:off x="457200" y="1600199"/>
            <a:ext cx="8229600" cy="4525964"/>
          </a:xfrm>
          <a:prstGeom prst="rect">
            <a:avLst/>
          </a:prstGeom>
        </p:spPr>
        <p:txBody>
          <a:bodyPr/>
          <a:lstStyle/>
          <a:p>
            <a:pPr lvl="0">
              <a:defRPr sz="1800"/>
            </a:pPr>
            <a:r>
              <a:rPr sz="3200"/>
              <a:t>Çözüm odaklı terapistler, duygular, ruhsal durum ya da iletişim gibi gözlenmesi kolay olmayan kişisel deneyimlerdeki değişiklikleri saptamak için, derecelendirme soruları da kullanırlar.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36">
                                            <p:bg/>
                                          </p:spTgt>
                                        </p:tgtEl>
                                        <p:attrNameLst>
                                          <p:attrName>style.visibility</p:attrName>
                                        </p:attrNameLst>
                                      </p:cBhvr>
                                      <p:to>
                                        <p:strVal val="visible"/>
                                      </p:to>
                                    </p:set>
                                    <p:anim calcmode="lin" valueType="num">
                                      <p:cBhvr>
                                        <p:cTn id="7" dur="500" fill="hold"/>
                                        <p:tgtEl>
                                          <p:spTgt spid="236">
                                            <p:bg/>
                                          </p:spTgt>
                                        </p:tgtEl>
                                        <p:attrNameLst>
                                          <p:attrName>ppt_x</p:attrName>
                                        </p:attrNameLst>
                                      </p:cBhvr>
                                      <p:tavLst>
                                        <p:tav tm="0">
                                          <p:val>
                                            <p:strVal val="#ppt_x"/>
                                          </p:val>
                                        </p:tav>
                                        <p:tav tm="100000">
                                          <p:val>
                                            <p:strVal val="#ppt_x"/>
                                          </p:val>
                                        </p:tav>
                                      </p:tavLst>
                                    </p:anim>
                                    <p:anim calcmode="lin" valueType="num">
                                      <p:cBhvr>
                                        <p:cTn id="8" dur="500" fill="hold"/>
                                        <p:tgtEl>
                                          <p:spTgt spid="23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36">
                                            <p:txEl>
                                              <p:pRg st="0" end="0"/>
                                            </p:txEl>
                                          </p:spTgt>
                                        </p:tgtEl>
                                        <p:attrNameLst>
                                          <p:attrName>style.visibility</p:attrName>
                                        </p:attrNameLst>
                                      </p:cBhvr>
                                      <p:to>
                                        <p:strVal val="visible"/>
                                      </p:to>
                                    </p:set>
                                    <p:anim calcmode="lin" valueType="num">
                                      <p:cBhvr>
                                        <p:cTn id="11" dur="500" fill="hold"/>
                                        <p:tgtEl>
                                          <p:spTgt spid="23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 grpId="1" build="p" animBg="1" advAuto="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a:spLocks noGrp="1"/>
          </p:cNvSpPr>
          <p:nvPr>
            <p:ph type="title"/>
          </p:nvPr>
        </p:nvSpPr>
        <p:spPr>
          <a:xfrm>
            <a:off x="457200" y="274638"/>
            <a:ext cx="8229600" cy="1143000"/>
          </a:xfrm>
          <a:prstGeom prst="rect">
            <a:avLst/>
          </a:prstGeom>
        </p:spPr>
        <p:txBody>
          <a:bodyPr/>
          <a:lstStyle/>
          <a:p>
            <a:pPr lvl="0" defTabSz="832104">
              <a:defRPr sz="1800"/>
            </a:pPr>
            <a:r>
              <a:rPr sz="3549" b="1"/>
              <a:t>6. Derecelendirme Soruları </a:t>
            </a:r>
            <a:r>
              <a:rPr sz="3549"/>
              <a:t>(Scaling Questions)</a:t>
            </a:r>
          </a:p>
        </p:txBody>
      </p:sp>
      <p:sp>
        <p:nvSpPr>
          <p:cNvPr id="239" name="Shape 239"/>
          <p:cNvSpPr>
            <a:spLocks noGrp="1"/>
          </p:cNvSpPr>
          <p:nvPr>
            <p:ph type="body" idx="1"/>
          </p:nvPr>
        </p:nvSpPr>
        <p:spPr>
          <a:xfrm>
            <a:off x="457200" y="1600199"/>
            <a:ext cx="8229600" cy="4525964"/>
          </a:xfrm>
          <a:prstGeom prst="rect">
            <a:avLst/>
          </a:prstGeom>
        </p:spPr>
        <p:txBody>
          <a:bodyPr/>
          <a:lstStyle/>
          <a:p>
            <a:pPr lvl="0">
              <a:defRPr sz="1800"/>
            </a:pPr>
            <a:r>
              <a:rPr sz="3200"/>
              <a:t>Derecelendirme sorusunda, danışandan, 0-10’luk bir ölçek üzerinde bir sorunu veya bir çözümü değerlendirmesi istenir. </a:t>
            </a:r>
          </a:p>
          <a:p>
            <a:pPr lvl="0">
              <a:defRPr sz="1800"/>
            </a:pPr>
            <a:r>
              <a:rPr sz="3200"/>
              <a:t>Derecelendirme soruları, danışanın bireysel görüşünü, diğer insanlara ilişkin görüşünü ve başkalarının kendi görüşünden etkilenip etkilenmediğini tartışmak için kullanılır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39">
                                            <p:bg/>
                                          </p:spTgt>
                                        </p:tgtEl>
                                        <p:attrNameLst>
                                          <p:attrName>style.visibility</p:attrName>
                                        </p:attrNameLst>
                                      </p:cBhvr>
                                      <p:to>
                                        <p:strVal val="visible"/>
                                      </p:to>
                                    </p:set>
                                    <p:anim calcmode="lin" valueType="num">
                                      <p:cBhvr>
                                        <p:cTn id="7" dur="500" fill="hold"/>
                                        <p:tgtEl>
                                          <p:spTgt spid="239">
                                            <p:bg/>
                                          </p:spTgt>
                                        </p:tgtEl>
                                        <p:attrNameLst>
                                          <p:attrName>ppt_x</p:attrName>
                                        </p:attrNameLst>
                                      </p:cBhvr>
                                      <p:tavLst>
                                        <p:tav tm="0">
                                          <p:val>
                                            <p:strVal val="#ppt_x"/>
                                          </p:val>
                                        </p:tav>
                                        <p:tav tm="100000">
                                          <p:val>
                                            <p:strVal val="#ppt_x"/>
                                          </p:val>
                                        </p:tav>
                                      </p:tavLst>
                                    </p:anim>
                                    <p:anim calcmode="lin" valueType="num">
                                      <p:cBhvr>
                                        <p:cTn id="8" dur="500" fill="hold"/>
                                        <p:tgtEl>
                                          <p:spTgt spid="23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39">
                                            <p:txEl>
                                              <p:pRg st="0" end="0"/>
                                            </p:txEl>
                                          </p:spTgt>
                                        </p:tgtEl>
                                        <p:attrNameLst>
                                          <p:attrName>style.visibility</p:attrName>
                                        </p:attrNameLst>
                                      </p:cBhvr>
                                      <p:to>
                                        <p:strVal val="visible"/>
                                      </p:to>
                                    </p:set>
                                    <p:anim calcmode="lin" valueType="num">
                                      <p:cBhvr>
                                        <p:cTn id="11" dur="500" fill="hold"/>
                                        <p:tgtEl>
                                          <p:spTgt spid="23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39">
                                            <p:txEl>
                                              <p:pRg st="1" end="1"/>
                                            </p:txEl>
                                          </p:spTgt>
                                        </p:tgtEl>
                                        <p:attrNameLst>
                                          <p:attrName>style.visibility</p:attrName>
                                        </p:attrNameLst>
                                      </p:cBhvr>
                                      <p:to>
                                        <p:strVal val="visible"/>
                                      </p:to>
                                    </p:set>
                                    <p:anim calcmode="lin" valueType="num">
                                      <p:cBhvr>
                                        <p:cTn id="17" dur="500" fill="hold"/>
                                        <p:tgtEl>
                                          <p:spTgt spid="23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3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 grpId="1" build="p" animBg="1" advAuto="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Shape 241"/>
          <p:cNvSpPr>
            <a:spLocks noGrp="1"/>
          </p:cNvSpPr>
          <p:nvPr>
            <p:ph type="title"/>
          </p:nvPr>
        </p:nvSpPr>
        <p:spPr>
          <a:xfrm>
            <a:off x="457200" y="274638"/>
            <a:ext cx="8229600" cy="1143000"/>
          </a:xfrm>
          <a:prstGeom prst="rect">
            <a:avLst/>
          </a:prstGeom>
        </p:spPr>
        <p:txBody>
          <a:bodyPr/>
          <a:lstStyle/>
          <a:p>
            <a:pPr lvl="0" defTabSz="832104">
              <a:defRPr sz="1800"/>
            </a:pPr>
            <a:r>
              <a:rPr sz="3549" b="1"/>
              <a:t>6. Derecelendirme Soruları </a:t>
            </a:r>
            <a:r>
              <a:rPr sz="3549"/>
              <a:t>(Scaling Questions)</a:t>
            </a:r>
          </a:p>
        </p:txBody>
      </p:sp>
      <p:sp>
        <p:nvSpPr>
          <p:cNvPr id="242" name="Shape 242"/>
          <p:cNvSpPr>
            <a:spLocks noGrp="1"/>
          </p:cNvSpPr>
          <p:nvPr>
            <p:ph type="body" idx="1"/>
          </p:nvPr>
        </p:nvSpPr>
        <p:spPr>
          <a:xfrm>
            <a:off x="457200" y="1600199"/>
            <a:ext cx="8229600" cy="4525964"/>
          </a:xfrm>
          <a:prstGeom prst="rect">
            <a:avLst/>
          </a:prstGeom>
        </p:spPr>
        <p:txBody>
          <a:bodyPr/>
          <a:lstStyle/>
          <a:p>
            <a:pPr lvl="0">
              <a:lnSpc>
                <a:spcPct val="90000"/>
              </a:lnSpc>
              <a:defRPr sz="1800"/>
            </a:pPr>
            <a:r>
              <a:rPr sz="3200"/>
              <a:t>Örneğin, kendisinde panik ve aşırı kaygı durumu olduğunu söyleyen bir kadına şu soru sorulur:</a:t>
            </a:r>
          </a:p>
          <a:p>
            <a:pPr lvl="0">
              <a:lnSpc>
                <a:spcPct val="90000"/>
              </a:lnSpc>
              <a:buClr>
                <a:srgbClr val="C00000"/>
              </a:buClr>
              <a:defRPr sz="1800"/>
            </a:pPr>
            <a:r>
              <a:rPr sz="3200" b="1" i="1">
                <a:solidFill>
                  <a:srgbClr val="C00000"/>
                </a:solidFill>
              </a:rPr>
              <a:t>“0 ile 10 değerleri arasında bir ölçek düşünün. Bu ölçekteki 0 değerini terapiye ilk geldiğiniz an; 10 değerini de, bir mucizenin gerçekleştiği ve sorunlarınızın tamamen çözüldüğü an olarak düşünün. Şu andaki kaygı durumunuza kaç puan verirdiniz?”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42">
                                            <p:bg/>
                                          </p:spTgt>
                                        </p:tgtEl>
                                        <p:attrNameLst>
                                          <p:attrName>style.visibility</p:attrName>
                                        </p:attrNameLst>
                                      </p:cBhvr>
                                      <p:to>
                                        <p:strVal val="visible"/>
                                      </p:to>
                                    </p:set>
                                    <p:anim calcmode="lin" valueType="num">
                                      <p:cBhvr>
                                        <p:cTn id="7" dur="500" fill="hold"/>
                                        <p:tgtEl>
                                          <p:spTgt spid="242">
                                            <p:bg/>
                                          </p:spTgt>
                                        </p:tgtEl>
                                        <p:attrNameLst>
                                          <p:attrName>ppt_x</p:attrName>
                                        </p:attrNameLst>
                                      </p:cBhvr>
                                      <p:tavLst>
                                        <p:tav tm="0">
                                          <p:val>
                                            <p:strVal val="#ppt_x"/>
                                          </p:val>
                                        </p:tav>
                                        <p:tav tm="100000">
                                          <p:val>
                                            <p:strVal val="#ppt_x"/>
                                          </p:val>
                                        </p:tav>
                                      </p:tavLst>
                                    </p:anim>
                                    <p:anim calcmode="lin" valueType="num">
                                      <p:cBhvr>
                                        <p:cTn id="8" dur="500" fill="hold"/>
                                        <p:tgtEl>
                                          <p:spTgt spid="24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42">
                                            <p:txEl>
                                              <p:pRg st="0" end="0"/>
                                            </p:txEl>
                                          </p:spTgt>
                                        </p:tgtEl>
                                        <p:attrNameLst>
                                          <p:attrName>style.visibility</p:attrName>
                                        </p:attrNameLst>
                                      </p:cBhvr>
                                      <p:to>
                                        <p:strVal val="visible"/>
                                      </p:to>
                                    </p:set>
                                    <p:anim calcmode="lin" valueType="num">
                                      <p:cBhvr>
                                        <p:cTn id="11" dur="500" fill="hold"/>
                                        <p:tgtEl>
                                          <p:spTgt spid="24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42">
                                            <p:txEl>
                                              <p:pRg st="1" end="1"/>
                                            </p:txEl>
                                          </p:spTgt>
                                        </p:tgtEl>
                                        <p:attrNameLst>
                                          <p:attrName>style.visibility</p:attrName>
                                        </p:attrNameLst>
                                      </p:cBhvr>
                                      <p:to>
                                        <p:strVal val="visible"/>
                                      </p:to>
                                    </p:set>
                                    <p:anim calcmode="lin" valueType="num">
                                      <p:cBhvr>
                                        <p:cTn id="17" dur="500" fill="hold"/>
                                        <p:tgtEl>
                                          <p:spTgt spid="24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 grpId="1" build="p" animBg="1" advAuto="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p:cNvSpPr>
            <a:spLocks noGrp="1"/>
          </p:cNvSpPr>
          <p:nvPr>
            <p:ph type="title"/>
          </p:nvPr>
        </p:nvSpPr>
        <p:spPr>
          <a:xfrm>
            <a:off x="457200" y="274638"/>
            <a:ext cx="8229600" cy="1143000"/>
          </a:xfrm>
          <a:prstGeom prst="rect">
            <a:avLst/>
          </a:prstGeom>
        </p:spPr>
        <p:txBody>
          <a:bodyPr/>
          <a:lstStyle/>
          <a:p>
            <a:pPr lvl="0" defTabSz="832104">
              <a:defRPr sz="1800"/>
            </a:pPr>
            <a:r>
              <a:rPr sz="3549" b="1"/>
              <a:t>6. Derecelendirme Soruları </a:t>
            </a:r>
            <a:r>
              <a:rPr sz="3549"/>
              <a:t>(Scaling Questions)</a:t>
            </a:r>
          </a:p>
        </p:txBody>
      </p:sp>
      <p:sp>
        <p:nvSpPr>
          <p:cNvPr id="245" name="Shape 245"/>
          <p:cNvSpPr>
            <a:spLocks noGrp="1"/>
          </p:cNvSpPr>
          <p:nvPr>
            <p:ph type="body" idx="1"/>
          </p:nvPr>
        </p:nvSpPr>
        <p:spPr>
          <a:xfrm>
            <a:off x="457200" y="1600199"/>
            <a:ext cx="8229600" cy="4525964"/>
          </a:xfrm>
          <a:prstGeom prst="rect">
            <a:avLst/>
          </a:prstGeom>
        </p:spPr>
        <p:txBody>
          <a:bodyPr/>
          <a:lstStyle/>
          <a:p>
            <a:pPr marL="329184" lvl="0" indent="-329184" defTabSz="877823">
              <a:defRPr sz="1800"/>
            </a:pPr>
            <a:r>
              <a:rPr sz="3072"/>
              <a:t>Danışan sadece 0’dan 1’e bile ilerlemiş olsa, yine de gelişmiş sayılır. Bunu nasıl başarmıştır? Ölçekte bir numara daha yukarıya gidebilmesi için ne yapması gerekmektedir? </a:t>
            </a:r>
          </a:p>
          <a:p>
            <a:pPr marL="329184" lvl="0" indent="-329184" defTabSz="877823">
              <a:defRPr sz="1800"/>
            </a:pPr>
            <a:r>
              <a:rPr sz="3072"/>
              <a:t>Ölçeklendirme soruları, danışanların, istedikleri değişikliklere ulaşırken atacakları adımlara ve bunun için yaptıkları şeylere daha fazla dikkat göstermelerini sağlar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45">
                                            <p:bg/>
                                          </p:spTgt>
                                        </p:tgtEl>
                                        <p:attrNameLst>
                                          <p:attrName>style.visibility</p:attrName>
                                        </p:attrNameLst>
                                      </p:cBhvr>
                                      <p:to>
                                        <p:strVal val="visible"/>
                                      </p:to>
                                    </p:set>
                                    <p:anim calcmode="lin" valueType="num">
                                      <p:cBhvr>
                                        <p:cTn id="7" dur="500" fill="hold"/>
                                        <p:tgtEl>
                                          <p:spTgt spid="245">
                                            <p:bg/>
                                          </p:spTgt>
                                        </p:tgtEl>
                                        <p:attrNameLst>
                                          <p:attrName>ppt_x</p:attrName>
                                        </p:attrNameLst>
                                      </p:cBhvr>
                                      <p:tavLst>
                                        <p:tav tm="0">
                                          <p:val>
                                            <p:strVal val="#ppt_x"/>
                                          </p:val>
                                        </p:tav>
                                        <p:tav tm="100000">
                                          <p:val>
                                            <p:strVal val="#ppt_x"/>
                                          </p:val>
                                        </p:tav>
                                      </p:tavLst>
                                    </p:anim>
                                    <p:anim calcmode="lin" valueType="num">
                                      <p:cBhvr>
                                        <p:cTn id="8" dur="500" fill="hold"/>
                                        <p:tgtEl>
                                          <p:spTgt spid="24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45">
                                            <p:txEl>
                                              <p:pRg st="0" end="0"/>
                                            </p:txEl>
                                          </p:spTgt>
                                        </p:tgtEl>
                                        <p:attrNameLst>
                                          <p:attrName>style.visibility</p:attrName>
                                        </p:attrNameLst>
                                      </p:cBhvr>
                                      <p:to>
                                        <p:strVal val="visible"/>
                                      </p:to>
                                    </p:set>
                                    <p:anim calcmode="lin" valueType="num">
                                      <p:cBhvr>
                                        <p:cTn id="11" dur="500" fill="hold"/>
                                        <p:tgtEl>
                                          <p:spTgt spid="24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45">
                                            <p:txEl>
                                              <p:pRg st="1" end="1"/>
                                            </p:txEl>
                                          </p:spTgt>
                                        </p:tgtEl>
                                        <p:attrNameLst>
                                          <p:attrName>style.visibility</p:attrName>
                                        </p:attrNameLst>
                                      </p:cBhvr>
                                      <p:to>
                                        <p:strVal val="visible"/>
                                      </p:to>
                                    </p:set>
                                    <p:anim calcmode="lin" valueType="num">
                                      <p:cBhvr>
                                        <p:cTn id="17" dur="500" fill="hold"/>
                                        <p:tgtEl>
                                          <p:spTgt spid="24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 grpId="1" build="p" animBg="1" advAuto="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Shape 247"/>
          <p:cNvSpPr>
            <a:spLocks noGrp="1"/>
          </p:cNvSpPr>
          <p:nvPr>
            <p:ph type="title"/>
          </p:nvPr>
        </p:nvSpPr>
        <p:spPr>
          <a:xfrm>
            <a:off x="457200" y="274638"/>
            <a:ext cx="8229600" cy="1143000"/>
          </a:xfrm>
          <a:prstGeom prst="rect">
            <a:avLst/>
          </a:prstGeom>
        </p:spPr>
        <p:txBody>
          <a:bodyPr/>
          <a:lstStyle/>
          <a:p>
            <a:pPr lvl="0" defTabSz="832104">
              <a:defRPr sz="1800"/>
            </a:pPr>
            <a:r>
              <a:rPr sz="3549" b="1"/>
              <a:t>6. Derecelendirme Soruları </a:t>
            </a:r>
            <a:r>
              <a:rPr sz="3549"/>
              <a:t>(Scaling Questions)</a:t>
            </a:r>
          </a:p>
        </p:txBody>
      </p:sp>
      <p:sp>
        <p:nvSpPr>
          <p:cNvPr id="248" name="Shape 248"/>
          <p:cNvSpPr>
            <a:spLocks noGrp="1"/>
          </p:cNvSpPr>
          <p:nvPr>
            <p:ph type="body" idx="1"/>
          </p:nvPr>
        </p:nvSpPr>
        <p:spPr>
          <a:xfrm>
            <a:off x="457200" y="1600199"/>
            <a:ext cx="8229600" cy="4525964"/>
          </a:xfrm>
          <a:prstGeom prst="rect">
            <a:avLst/>
          </a:prstGeom>
        </p:spPr>
        <p:txBody>
          <a:bodyPr/>
          <a:lstStyle/>
          <a:p>
            <a:pPr marL="329184" lvl="0" indent="-329184" defTabSz="877823">
              <a:lnSpc>
                <a:spcPct val="90000"/>
              </a:lnSpc>
              <a:spcBef>
                <a:spcPts val="600"/>
              </a:spcBef>
              <a:defRPr sz="1800"/>
            </a:pPr>
            <a:r>
              <a:rPr sz="2592"/>
              <a:t>Bu teknik çok yaratıcı bir biçimde, danışanların birçok deneyim hakkındaki algılamalarına uygulanabilir. </a:t>
            </a:r>
          </a:p>
          <a:p>
            <a:pPr marL="329184" lvl="0" indent="-329184" defTabSz="877823">
              <a:lnSpc>
                <a:spcPct val="90000"/>
              </a:lnSpc>
              <a:spcBef>
                <a:spcPts val="600"/>
              </a:spcBef>
              <a:defRPr sz="1800"/>
            </a:pPr>
            <a:r>
              <a:rPr sz="2592"/>
              <a:t>Bu deneyimler arasında, “kendine saygı, terapi seansı öncesi değişim, kendine güven, değişime verilen önem, istenilen değişiklikleri gerçekleştirmek için çok çalışmaya duyulan istek, çözülecek sorunlara öncelik tanımak, umutlu olma durumu ve gelişim evrimi”</a:t>
            </a:r>
          </a:p>
          <a:p>
            <a:pPr marL="329184" lvl="0" indent="-329184" defTabSz="877823">
              <a:lnSpc>
                <a:spcPct val="90000"/>
              </a:lnSpc>
              <a:spcBef>
                <a:spcPts val="600"/>
              </a:spcBef>
              <a:defRPr sz="1800"/>
            </a:pPr>
            <a:r>
              <a:rPr sz="2592"/>
              <a:t>Derecelendirme soruları danışanın değişmeyi ya hep ya da hiç şeklinde bir olgu olarak değil, bir dizi küçük adım olarak algılamasını sağlar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48">
                                            <p:bg/>
                                          </p:spTgt>
                                        </p:tgtEl>
                                        <p:attrNameLst>
                                          <p:attrName>style.visibility</p:attrName>
                                        </p:attrNameLst>
                                      </p:cBhvr>
                                      <p:to>
                                        <p:strVal val="visible"/>
                                      </p:to>
                                    </p:set>
                                    <p:anim calcmode="lin" valueType="num">
                                      <p:cBhvr>
                                        <p:cTn id="7" dur="500" fill="hold"/>
                                        <p:tgtEl>
                                          <p:spTgt spid="248">
                                            <p:bg/>
                                          </p:spTgt>
                                        </p:tgtEl>
                                        <p:attrNameLst>
                                          <p:attrName>ppt_x</p:attrName>
                                        </p:attrNameLst>
                                      </p:cBhvr>
                                      <p:tavLst>
                                        <p:tav tm="0">
                                          <p:val>
                                            <p:strVal val="#ppt_x"/>
                                          </p:val>
                                        </p:tav>
                                        <p:tav tm="100000">
                                          <p:val>
                                            <p:strVal val="#ppt_x"/>
                                          </p:val>
                                        </p:tav>
                                      </p:tavLst>
                                    </p:anim>
                                    <p:anim calcmode="lin" valueType="num">
                                      <p:cBhvr>
                                        <p:cTn id="8" dur="500" fill="hold"/>
                                        <p:tgtEl>
                                          <p:spTgt spid="24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48">
                                            <p:txEl>
                                              <p:pRg st="0" end="0"/>
                                            </p:txEl>
                                          </p:spTgt>
                                        </p:tgtEl>
                                        <p:attrNameLst>
                                          <p:attrName>style.visibility</p:attrName>
                                        </p:attrNameLst>
                                      </p:cBhvr>
                                      <p:to>
                                        <p:strVal val="visible"/>
                                      </p:to>
                                    </p:set>
                                    <p:anim calcmode="lin" valueType="num">
                                      <p:cBhvr>
                                        <p:cTn id="11" dur="500" fill="hold"/>
                                        <p:tgtEl>
                                          <p:spTgt spid="24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4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48">
                                            <p:txEl>
                                              <p:pRg st="1" end="1"/>
                                            </p:txEl>
                                          </p:spTgt>
                                        </p:tgtEl>
                                        <p:attrNameLst>
                                          <p:attrName>style.visibility</p:attrName>
                                        </p:attrNameLst>
                                      </p:cBhvr>
                                      <p:to>
                                        <p:strVal val="visible"/>
                                      </p:to>
                                    </p:set>
                                    <p:anim calcmode="lin" valueType="num">
                                      <p:cBhvr>
                                        <p:cTn id="17" dur="500" fill="hold"/>
                                        <p:tgtEl>
                                          <p:spTgt spid="248">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4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48">
                                            <p:txEl>
                                              <p:pRg st="2" end="2"/>
                                            </p:txEl>
                                          </p:spTgt>
                                        </p:tgtEl>
                                        <p:attrNameLst>
                                          <p:attrName>style.visibility</p:attrName>
                                        </p:attrNameLst>
                                      </p:cBhvr>
                                      <p:to>
                                        <p:strVal val="visible"/>
                                      </p:to>
                                    </p:set>
                                    <p:anim calcmode="lin" valueType="num">
                                      <p:cBhvr>
                                        <p:cTn id="23" dur="500" fill="hold"/>
                                        <p:tgtEl>
                                          <p:spTgt spid="248">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4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 grpId="1" build="p" animBg="1" advAuto="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a:spLocks noGrp="1"/>
          </p:cNvSpPr>
          <p:nvPr>
            <p:ph type="title"/>
          </p:nvPr>
        </p:nvSpPr>
        <p:spPr>
          <a:xfrm>
            <a:off x="457200" y="274638"/>
            <a:ext cx="8229600" cy="1143000"/>
          </a:xfrm>
          <a:prstGeom prst="rect">
            <a:avLst/>
          </a:prstGeom>
        </p:spPr>
        <p:txBody>
          <a:bodyPr/>
          <a:lstStyle/>
          <a:p>
            <a:pPr lvl="0" defTabSz="832104">
              <a:defRPr sz="1800"/>
            </a:pPr>
            <a:r>
              <a:rPr sz="3549" b="1"/>
              <a:t>7. Başa Çıkma Soruları </a:t>
            </a:r>
            <a:r>
              <a:rPr sz="3549"/>
              <a:t>[ Coping (Getting By) Questions]</a:t>
            </a:r>
          </a:p>
        </p:txBody>
      </p:sp>
      <p:sp>
        <p:nvSpPr>
          <p:cNvPr id="251" name="Shape 251"/>
          <p:cNvSpPr>
            <a:spLocks noGrp="1"/>
          </p:cNvSpPr>
          <p:nvPr>
            <p:ph type="body" idx="1"/>
          </p:nvPr>
        </p:nvSpPr>
        <p:spPr>
          <a:xfrm>
            <a:off x="457200" y="1600199"/>
            <a:ext cx="8229600" cy="4525964"/>
          </a:xfrm>
          <a:prstGeom prst="rect">
            <a:avLst/>
          </a:prstGeom>
        </p:spPr>
        <p:txBody>
          <a:bodyPr/>
          <a:lstStyle/>
          <a:p>
            <a:pPr lvl="0">
              <a:defRPr sz="1800"/>
            </a:pPr>
            <a:r>
              <a:rPr sz="3200"/>
              <a:t>Başa çıkma soruları, kendisini baskı altında hisseden danışana, bir anlam ifade etmesi için geliştirilen “çözüm üzerinde konuşmanın” bir şeklidir.</a:t>
            </a:r>
          </a:p>
          <a:p>
            <a:pPr lvl="0">
              <a:defRPr sz="1800"/>
            </a:pPr>
            <a:r>
              <a:rPr sz="3200"/>
              <a:t>Bu sorular, danışanın birtakım sorunlarla mücadele ederken kullandığı yöntemleri ve söz konusu bu mücadele anlarını bulmada, danışana ve terapiste yardımcı olur.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51">
                                            <p:bg/>
                                          </p:spTgt>
                                        </p:tgtEl>
                                        <p:attrNameLst>
                                          <p:attrName>style.visibility</p:attrName>
                                        </p:attrNameLst>
                                      </p:cBhvr>
                                      <p:to>
                                        <p:strVal val="visible"/>
                                      </p:to>
                                    </p:set>
                                    <p:anim calcmode="lin" valueType="num">
                                      <p:cBhvr>
                                        <p:cTn id="7" dur="500" fill="hold"/>
                                        <p:tgtEl>
                                          <p:spTgt spid="251">
                                            <p:bg/>
                                          </p:spTgt>
                                        </p:tgtEl>
                                        <p:attrNameLst>
                                          <p:attrName>ppt_x</p:attrName>
                                        </p:attrNameLst>
                                      </p:cBhvr>
                                      <p:tavLst>
                                        <p:tav tm="0">
                                          <p:val>
                                            <p:strVal val="#ppt_x"/>
                                          </p:val>
                                        </p:tav>
                                        <p:tav tm="100000">
                                          <p:val>
                                            <p:strVal val="#ppt_x"/>
                                          </p:val>
                                        </p:tav>
                                      </p:tavLst>
                                    </p:anim>
                                    <p:anim calcmode="lin" valueType="num">
                                      <p:cBhvr>
                                        <p:cTn id="8" dur="500" fill="hold"/>
                                        <p:tgtEl>
                                          <p:spTgt spid="25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51">
                                            <p:txEl>
                                              <p:pRg st="0" end="0"/>
                                            </p:txEl>
                                          </p:spTgt>
                                        </p:tgtEl>
                                        <p:attrNameLst>
                                          <p:attrName>style.visibility</p:attrName>
                                        </p:attrNameLst>
                                      </p:cBhvr>
                                      <p:to>
                                        <p:strVal val="visible"/>
                                      </p:to>
                                    </p:set>
                                    <p:anim calcmode="lin" valueType="num">
                                      <p:cBhvr>
                                        <p:cTn id="11" dur="500" fill="hold"/>
                                        <p:tgtEl>
                                          <p:spTgt spid="25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51">
                                            <p:txEl>
                                              <p:pRg st="1" end="1"/>
                                            </p:txEl>
                                          </p:spTgt>
                                        </p:tgtEl>
                                        <p:attrNameLst>
                                          <p:attrName>style.visibility</p:attrName>
                                        </p:attrNameLst>
                                      </p:cBhvr>
                                      <p:to>
                                        <p:strVal val="visible"/>
                                      </p:to>
                                    </p:set>
                                    <p:anim calcmode="lin" valueType="num">
                                      <p:cBhvr>
                                        <p:cTn id="17" dur="500" fill="hold"/>
                                        <p:tgtEl>
                                          <p:spTgt spid="25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 grpId="1" build="p" animBg="1" advAuto="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Shape 253"/>
          <p:cNvSpPr>
            <a:spLocks noGrp="1"/>
          </p:cNvSpPr>
          <p:nvPr>
            <p:ph type="title"/>
          </p:nvPr>
        </p:nvSpPr>
        <p:spPr>
          <a:xfrm>
            <a:off x="457200" y="274638"/>
            <a:ext cx="8229600" cy="1143000"/>
          </a:xfrm>
          <a:prstGeom prst="rect">
            <a:avLst/>
          </a:prstGeom>
        </p:spPr>
        <p:txBody>
          <a:bodyPr/>
          <a:lstStyle/>
          <a:p>
            <a:pPr lvl="0" defTabSz="832104">
              <a:defRPr sz="1800"/>
            </a:pPr>
            <a:r>
              <a:rPr sz="3549" b="1"/>
              <a:t>7. Başa Çıkma Soruları </a:t>
            </a:r>
            <a:r>
              <a:rPr sz="3549"/>
              <a:t>[ Coping (Getting By) Questions]</a:t>
            </a:r>
          </a:p>
        </p:txBody>
      </p:sp>
      <p:sp>
        <p:nvSpPr>
          <p:cNvPr id="254" name="Shape 254"/>
          <p:cNvSpPr>
            <a:spLocks noGrp="1"/>
          </p:cNvSpPr>
          <p:nvPr>
            <p:ph type="body" idx="1"/>
          </p:nvPr>
        </p:nvSpPr>
        <p:spPr>
          <a:xfrm>
            <a:off x="457200" y="1600199"/>
            <a:ext cx="8229600" cy="4525964"/>
          </a:xfrm>
          <a:prstGeom prst="rect">
            <a:avLst/>
          </a:prstGeom>
        </p:spPr>
        <p:txBody>
          <a:bodyPr/>
          <a:lstStyle/>
          <a:p>
            <a:pPr lvl="0">
              <a:defRPr sz="1800"/>
            </a:pPr>
            <a:r>
              <a:rPr sz="3200"/>
              <a:t>Örneğin, konuşmayı başlatmak için, şöyle bir soru sorulabilir :</a:t>
            </a:r>
          </a:p>
          <a:p>
            <a:pPr lvl="0">
              <a:buClr>
                <a:srgbClr val="C00000"/>
              </a:buClr>
              <a:defRPr sz="1800"/>
            </a:pPr>
            <a:endParaRPr sz="3200" b="1">
              <a:solidFill>
                <a:srgbClr val="C00000"/>
              </a:solidFill>
            </a:endParaRPr>
          </a:p>
          <a:p>
            <a:pPr lvl="0">
              <a:buClr>
                <a:srgbClr val="C00000"/>
              </a:buClr>
              <a:defRPr sz="1800"/>
            </a:pPr>
            <a:r>
              <a:rPr sz="3200" b="1">
                <a:solidFill>
                  <a:srgbClr val="C00000"/>
                </a:solidFill>
              </a:rPr>
              <a:t>“Şimdiye kadar neyi yararlı buldun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54">
                                            <p:bg/>
                                          </p:spTgt>
                                        </p:tgtEl>
                                        <p:attrNameLst>
                                          <p:attrName>style.visibility</p:attrName>
                                        </p:attrNameLst>
                                      </p:cBhvr>
                                      <p:to>
                                        <p:strVal val="visible"/>
                                      </p:to>
                                    </p:set>
                                    <p:anim calcmode="lin" valueType="num">
                                      <p:cBhvr>
                                        <p:cTn id="7" dur="500" fill="hold"/>
                                        <p:tgtEl>
                                          <p:spTgt spid="254">
                                            <p:bg/>
                                          </p:spTgt>
                                        </p:tgtEl>
                                        <p:attrNameLst>
                                          <p:attrName>ppt_x</p:attrName>
                                        </p:attrNameLst>
                                      </p:cBhvr>
                                      <p:tavLst>
                                        <p:tav tm="0">
                                          <p:val>
                                            <p:strVal val="#ppt_x"/>
                                          </p:val>
                                        </p:tav>
                                        <p:tav tm="100000">
                                          <p:val>
                                            <p:strVal val="#ppt_x"/>
                                          </p:val>
                                        </p:tav>
                                      </p:tavLst>
                                    </p:anim>
                                    <p:anim calcmode="lin" valueType="num">
                                      <p:cBhvr>
                                        <p:cTn id="8" dur="500" fill="hold"/>
                                        <p:tgtEl>
                                          <p:spTgt spid="25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54">
                                            <p:txEl>
                                              <p:pRg st="0" end="0"/>
                                            </p:txEl>
                                          </p:spTgt>
                                        </p:tgtEl>
                                        <p:attrNameLst>
                                          <p:attrName>style.visibility</p:attrName>
                                        </p:attrNameLst>
                                      </p:cBhvr>
                                      <p:to>
                                        <p:strVal val="visible"/>
                                      </p:to>
                                    </p:set>
                                    <p:anim calcmode="lin" valueType="num">
                                      <p:cBhvr>
                                        <p:cTn id="11" dur="500" fill="hold"/>
                                        <p:tgtEl>
                                          <p:spTgt spid="25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54">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1" nodeType="afterEffect">
                                  <p:stCondLst>
                                    <p:cond delay="0"/>
                                  </p:stCondLst>
                                  <p:iterate>
                                    <p:tmAbs val="0"/>
                                  </p:iterate>
                                  <p:childTnLst>
                                    <p:set>
                                      <p:cBhvr>
                                        <p:cTn id="15" fill="hold"/>
                                        <p:tgtEl>
                                          <p:spTgt spid="254">
                                            <p:txEl>
                                              <p:pRg st="1" end="1"/>
                                            </p:txEl>
                                          </p:spTgt>
                                        </p:tgtEl>
                                        <p:attrNameLst>
                                          <p:attrName>style.visibility</p:attrName>
                                        </p:attrNameLst>
                                      </p:cBhvr>
                                      <p:to>
                                        <p:strVal val="visible"/>
                                      </p:to>
                                    </p:set>
                                    <p:anim calcmode="lin" valueType="num">
                                      <p:cBhvr>
                                        <p:cTn id="16" dur="500" fill="hold"/>
                                        <p:tgtEl>
                                          <p:spTgt spid="254">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2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iterate>
                                    <p:tmAbs val="0"/>
                                  </p:iterate>
                                  <p:childTnLst>
                                    <p:set>
                                      <p:cBhvr>
                                        <p:cTn id="21" fill="hold"/>
                                        <p:tgtEl>
                                          <p:spTgt spid="254">
                                            <p:txEl>
                                              <p:pRg st="2" end="2"/>
                                            </p:txEl>
                                          </p:spTgt>
                                        </p:tgtEl>
                                        <p:attrNameLst>
                                          <p:attrName>style.visibility</p:attrName>
                                        </p:attrNameLst>
                                      </p:cBhvr>
                                      <p:to>
                                        <p:strVal val="visible"/>
                                      </p:to>
                                    </p:set>
                                    <p:anim calcmode="lin" valueType="num">
                                      <p:cBhvr>
                                        <p:cTn id="22" dur="500" fill="hold"/>
                                        <p:tgtEl>
                                          <p:spTgt spid="254">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5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 grpId="1" build="p"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xfrm>
            <a:off x="457200" y="274638"/>
            <a:ext cx="8229600" cy="1143000"/>
          </a:xfrm>
          <a:prstGeom prst="rect">
            <a:avLst/>
          </a:prstGeom>
        </p:spPr>
        <p:txBody>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68" name="Shape 68"/>
          <p:cNvSpPr>
            <a:spLocks noGrp="1"/>
          </p:cNvSpPr>
          <p:nvPr>
            <p:ph type="body" idx="1"/>
          </p:nvPr>
        </p:nvSpPr>
        <p:spPr>
          <a:xfrm>
            <a:off x="457200" y="1600199"/>
            <a:ext cx="8229600" cy="4525964"/>
          </a:xfrm>
          <a:prstGeom prst="rect">
            <a:avLst/>
          </a:prstGeom>
        </p:spPr>
        <p:txBody>
          <a:bodyPr/>
          <a:lstStyle/>
          <a:p>
            <a:pPr lvl="0">
              <a:lnSpc>
                <a:spcPct val="90000"/>
              </a:lnSpc>
              <a:defRPr sz="1800"/>
            </a:pPr>
            <a:r>
              <a:rPr sz="3200"/>
              <a:t>Bu modele göre, sorun odaklı düşünce bireyin sorunlarını çözerken, halen uyguladığı ve gelecekte de uygulayabileceği birtakım seçenekleri keşfetmesini engeller niteliktedir.</a:t>
            </a:r>
          </a:p>
          <a:p>
            <a:pPr lvl="0">
              <a:lnSpc>
                <a:spcPct val="90000"/>
              </a:lnSpc>
              <a:defRPr sz="1800"/>
            </a:pPr>
            <a:r>
              <a:rPr sz="3200"/>
              <a:t>Çözümün genellikle sorunun ortaya çıkış nedeniyle ilişkili olmadığı ve etiyolojik etmenleri incelemenin “sorun üzerinde konuşmakla” ilgili olduğu için bundan kaçınılması gerektiği ileri sürülmektedir.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68">
                                            <p:bg/>
                                          </p:spTgt>
                                        </p:tgtEl>
                                        <p:attrNameLst>
                                          <p:attrName>style.visibility</p:attrName>
                                        </p:attrNameLst>
                                      </p:cBhvr>
                                      <p:to>
                                        <p:strVal val="visible"/>
                                      </p:to>
                                    </p:set>
                                    <p:anim calcmode="lin" valueType="num">
                                      <p:cBhvr>
                                        <p:cTn id="7" dur="500" fill="hold"/>
                                        <p:tgtEl>
                                          <p:spTgt spid="68">
                                            <p:bg/>
                                          </p:spTgt>
                                        </p:tgtEl>
                                        <p:attrNameLst>
                                          <p:attrName>ppt_x</p:attrName>
                                        </p:attrNameLst>
                                      </p:cBhvr>
                                      <p:tavLst>
                                        <p:tav tm="0">
                                          <p:val>
                                            <p:strVal val="#ppt_x"/>
                                          </p:val>
                                        </p:tav>
                                        <p:tav tm="100000">
                                          <p:val>
                                            <p:strVal val="#ppt_x"/>
                                          </p:val>
                                        </p:tav>
                                      </p:tavLst>
                                    </p:anim>
                                    <p:anim calcmode="lin" valueType="num">
                                      <p:cBhvr>
                                        <p:cTn id="8" dur="500" fill="hold"/>
                                        <p:tgtEl>
                                          <p:spTgt spid="6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68">
                                            <p:txEl>
                                              <p:pRg st="0" end="0"/>
                                            </p:txEl>
                                          </p:spTgt>
                                        </p:tgtEl>
                                        <p:attrNameLst>
                                          <p:attrName>style.visibility</p:attrName>
                                        </p:attrNameLst>
                                      </p:cBhvr>
                                      <p:to>
                                        <p:strVal val="visible"/>
                                      </p:to>
                                    </p:set>
                                    <p:anim calcmode="lin" valueType="num">
                                      <p:cBhvr>
                                        <p:cTn id="11" dur="5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68">
                                            <p:txEl>
                                              <p:pRg st="1" end="1"/>
                                            </p:txEl>
                                          </p:spTgt>
                                        </p:tgtEl>
                                        <p:attrNameLst>
                                          <p:attrName>style.visibility</p:attrName>
                                        </p:attrNameLst>
                                      </p:cBhvr>
                                      <p:to>
                                        <p:strVal val="visible"/>
                                      </p:to>
                                    </p:set>
                                    <p:anim calcmode="lin" valueType="num">
                                      <p:cBhvr>
                                        <p:cTn id="17" dur="500" fill="hold"/>
                                        <p:tgtEl>
                                          <p:spTgt spid="68">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6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1" build="p" animBg="1" advAuto="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Shape 256"/>
          <p:cNvSpPr>
            <a:spLocks noGrp="1"/>
          </p:cNvSpPr>
          <p:nvPr>
            <p:ph type="title"/>
          </p:nvPr>
        </p:nvSpPr>
        <p:spPr>
          <a:xfrm>
            <a:off x="457200" y="274638"/>
            <a:ext cx="8229600" cy="1143000"/>
          </a:xfrm>
          <a:prstGeom prst="rect">
            <a:avLst/>
          </a:prstGeom>
        </p:spPr>
        <p:txBody>
          <a:bodyPr/>
          <a:lstStyle/>
          <a:p>
            <a:pPr lvl="0" defTabSz="832104">
              <a:defRPr sz="1800"/>
            </a:pPr>
            <a:r>
              <a:rPr sz="3549" b="1"/>
              <a:t>8. Kabus (Karabasan) Soru </a:t>
            </a:r>
            <a:r>
              <a:rPr sz="3549"/>
              <a:t>(The Nightmare Question):</a:t>
            </a:r>
          </a:p>
        </p:txBody>
      </p:sp>
      <p:sp>
        <p:nvSpPr>
          <p:cNvPr id="257" name="Shape 257"/>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Kabus soru, çözüm</a:t>
            </a:r>
            <a:r>
              <a:rPr sz="2900" b="1"/>
              <a:t> </a:t>
            </a:r>
            <a:r>
              <a:rPr sz="2900"/>
              <a:t>odaklı</a:t>
            </a:r>
            <a:r>
              <a:rPr sz="2900" b="1"/>
              <a:t> </a:t>
            </a:r>
            <a:r>
              <a:rPr sz="2900"/>
              <a:t>yaklaşımda “sorun üzerinde konuşmanın” çok özel bir şeklidir. </a:t>
            </a:r>
          </a:p>
          <a:p>
            <a:pPr lvl="0">
              <a:lnSpc>
                <a:spcPct val="90000"/>
              </a:lnSpc>
              <a:spcBef>
                <a:spcPts val="600"/>
              </a:spcBef>
              <a:defRPr sz="1800"/>
            </a:pPr>
            <a:r>
              <a:rPr sz="2900"/>
              <a:t>Kabus sorusuyla terapist, “sorun üzerinde konuşmayı” kullanarak, danışanın çözüm oluşturmasını kolaylaştırmaktadır.</a:t>
            </a:r>
          </a:p>
          <a:p>
            <a:pPr lvl="0">
              <a:lnSpc>
                <a:spcPct val="90000"/>
              </a:lnSpc>
              <a:spcBef>
                <a:spcPts val="600"/>
              </a:spcBef>
              <a:defRPr sz="1800"/>
            </a:pPr>
            <a:r>
              <a:rPr sz="2900"/>
              <a:t> Bu soru, terapistin birtakım nadir durumları ve mucize anları keşfetmesi ve bunların etkisiz olduğunu görmesinden sonra, danışanın çözüm üretmesinde yardımcı olmak üzere kullanılmaktadır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57">
                                            <p:bg/>
                                          </p:spTgt>
                                        </p:tgtEl>
                                        <p:attrNameLst>
                                          <p:attrName>style.visibility</p:attrName>
                                        </p:attrNameLst>
                                      </p:cBhvr>
                                      <p:to>
                                        <p:strVal val="visible"/>
                                      </p:to>
                                    </p:set>
                                    <p:anim calcmode="lin" valueType="num">
                                      <p:cBhvr>
                                        <p:cTn id="7" dur="500" fill="hold"/>
                                        <p:tgtEl>
                                          <p:spTgt spid="257">
                                            <p:bg/>
                                          </p:spTgt>
                                        </p:tgtEl>
                                        <p:attrNameLst>
                                          <p:attrName>ppt_x</p:attrName>
                                        </p:attrNameLst>
                                      </p:cBhvr>
                                      <p:tavLst>
                                        <p:tav tm="0">
                                          <p:val>
                                            <p:strVal val="#ppt_x"/>
                                          </p:val>
                                        </p:tav>
                                        <p:tav tm="100000">
                                          <p:val>
                                            <p:strVal val="#ppt_x"/>
                                          </p:val>
                                        </p:tav>
                                      </p:tavLst>
                                    </p:anim>
                                    <p:anim calcmode="lin" valueType="num">
                                      <p:cBhvr>
                                        <p:cTn id="8" dur="500" fill="hold"/>
                                        <p:tgtEl>
                                          <p:spTgt spid="25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57">
                                            <p:txEl>
                                              <p:pRg st="0" end="0"/>
                                            </p:txEl>
                                          </p:spTgt>
                                        </p:tgtEl>
                                        <p:attrNameLst>
                                          <p:attrName>style.visibility</p:attrName>
                                        </p:attrNameLst>
                                      </p:cBhvr>
                                      <p:to>
                                        <p:strVal val="visible"/>
                                      </p:to>
                                    </p:set>
                                    <p:anim calcmode="lin" valueType="num">
                                      <p:cBhvr>
                                        <p:cTn id="11" dur="500" fill="hold"/>
                                        <p:tgtEl>
                                          <p:spTgt spid="25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57">
                                            <p:txEl>
                                              <p:pRg st="1" end="1"/>
                                            </p:txEl>
                                          </p:spTgt>
                                        </p:tgtEl>
                                        <p:attrNameLst>
                                          <p:attrName>style.visibility</p:attrName>
                                        </p:attrNameLst>
                                      </p:cBhvr>
                                      <p:to>
                                        <p:strVal val="visible"/>
                                      </p:to>
                                    </p:set>
                                    <p:anim calcmode="lin" valueType="num">
                                      <p:cBhvr>
                                        <p:cTn id="17" dur="500" fill="hold"/>
                                        <p:tgtEl>
                                          <p:spTgt spid="25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57">
                                            <p:txEl>
                                              <p:pRg st="2" end="2"/>
                                            </p:txEl>
                                          </p:spTgt>
                                        </p:tgtEl>
                                        <p:attrNameLst>
                                          <p:attrName>style.visibility</p:attrName>
                                        </p:attrNameLst>
                                      </p:cBhvr>
                                      <p:to>
                                        <p:strVal val="visible"/>
                                      </p:to>
                                    </p:set>
                                    <p:anim calcmode="lin" valueType="num">
                                      <p:cBhvr>
                                        <p:cTn id="23" dur="500" fill="hold"/>
                                        <p:tgtEl>
                                          <p:spTgt spid="257">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5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 grpId="1" build="p" animBg="1" advAuto="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Shape 259"/>
          <p:cNvSpPr>
            <a:spLocks noGrp="1"/>
          </p:cNvSpPr>
          <p:nvPr>
            <p:ph type="title"/>
          </p:nvPr>
        </p:nvSpPr>
        <p:spPr>
          <a:xfrm>
            <a:off x="457200" y="274638"/>
            <a:ext cx="8229600" cy="1143000"/>
          </a:xfrm>
          <a:prstGeom prst="rect">
            <a:avLst/>
          </a:prstGeom>
        </p:spPr>
        <p:txBody>
          <a:bodyPr/>
          <a:lstStyle/>
          <a:p>
            <a:pPr lvl="0" defTabSz="832104">
              <a:defRPr sz="1800"/>
            </a:pPr>
            <a:r>
              <a:rPr sz="3549" b="1"/>
              <a:t>8. Kabus (Karabasan) Soru </a:t>
            </a:r>
            <a:r>
              <a:rPr sz="3549"/>
              <a:t>(The Nightmare Question):</a:t>
            </a:r>
          </a:p>
        </p:txBody>
      </p:sp>
      <p:sp>
        <p:nvSpPr>
          <p:cNvPr id="260" name="Shape 260"/>
          <p:cNvSpPr>
            <a:spLocks noGrp="1"/>
          </p:cNvSpPr>
          <p:nvPr>
            <p:ph type="body" idx="1"/>
          </p:nvPr>
        </p:nvSpPr>
        <p:spPr>
          <a:xfrm>
            <a:off x="457200" y="1600199"/>
            <a:ext cx="8229600" cy="4525964"/>
          </a:xfrm>
          <a:prstGeom prst="rect">
            <a:avLst/>
          </a:prstGeom>
        </p:spPr>
        <p:txBody>
          <a:bodyPr/>
          <a:lstStyle/>
          <a:p>
            <a:pPr lvl="0">
              <a:defRPr sz="1800"/>
            </a:pPr>
            <a:r>
              <a:rPr sz="3200"/>
              <a:t>Kabus (karabasan soru), kısaca şöyle sorulmaktadır: </a:t>
            </a:r>
          </a:p>
          <a:p>
            <a:pPr lvl="0">
              <a:buClr>
                <a:srgbClr val="C00000"/>
              </a:buClr>
              <a:defRPr sz="1800"/>
            </a:pPr>
            <a:r>
              <a:rPr sz="3200" b="1" i="1">
                <a:solidFill>
                  <a:srgbClr val="C00000"/>
                </a:solidFill>
              </a:rPr>
              <a:t>“Bu gece uyurken, gecenin bir vaktinde bir kabus (karabasan) gördüğünü düşün. Bu kabusta seni buraya getiren tüm sorular, aniden daha da kötü bir hal alır. Bu bir kabus olmalı. Fakat, bu kabus gerçekleşiyor. Yarın sabah kabusa ilişkin neler dikkatini çekerdi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60">
                                            <p:bg/>
                                          </p:spTgt>
                                        </p:tgtEl>
                                        <p:attrNameLst>
                                          <p:attrName>style.visibility</p:attrName>
                                        </p:attrNameLst>
                                      </p:cBhvr>
                                      <p:to>
                                        <p:strVal val="visible"/>
                                      </p:to>
                                    </p:set>
                                    <p:anim calcmode="lin" valueType="num">
                                      <p:cBhvr>
                                        <p:cTn id="7" dur="500" fill="hold"/>
                                        <p:tgtEl>
                                          <p:spTgt spid="260">
                                            <p:bg/>
                                          </p:spTgt>
                                        </p:tgtEl>
                                        <p:attrNameLst>
                                          <p:attrName>ppt_x</p:attrName>
                                        </p:attrNameLst>
                                      </p:cBhvr>
                                      <p:tavLst>
                                        <p:tav tm="0">
                                          <p:val>
                                            <p:strVal val="#ppt_x"/>
                                          </p:val>
                                        </p:tav>
                                        <p:tav tm="100000">
                                          <p:val>
                                            <p:strVal val="#ppt_x"/>
                                          </p:val>
                                        </p:tav>
                                      </p:tavLst>
                                    </p:anim>
                                    <p:anim calcmode="lin" valueType="num">
                                      <p:cBhvr>
                                        <p:cTn id="8" dur="500" fill="hold"/>
                                        <p:tgtEl>
                                          <p:spTgt spid="26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60">
                                            <p:txEl>
                                              <p:pRg st="0" end="0"/>
                                            </p:txEl>
                                          </p:spTgt>
                                        </p:tgtEl>
                                        <p:attrNameLst>
                                          <p:attrName>style.visibility</p:attrName>
                                        </p:attrNameLst>
                                      </p:cBhvr>
                                      <p:to>
                                        <p:strVal val="visible"/>
                                      </p:to>
                                    </p:set>
                                    <p:anim calcmode="lin" valueType="num">
                                      <p:cBhvr>
                                        <p:cTn id="11" dur="500" fill="hold"/>
                                        <p:tgtEl>
                                          <p:spTgt spid="26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60">
                                            <p:txEl>
                                              <p:pRg st="1" end="1"/>
                                            </p:txEl>
                                          </p:spTgt>
                                        </p:tgtEl>
                                        <p:attrNameLst>
                                          <p:attrName>style.visibility</p:attrName>
                                        </p:attrNameLst>
                                      </p:cBhvr>
                                      <p:to>
                                        <p:strVal val="visible"/>
                                      </p:to>
                                    </p:set>
                                    <p:anim calcmode="lin" valueType="num">
                                      <p:cBhvr>
                                        <p:cTn id="17" dur="500" fill="hold"/>
                                        <p:tgtEl>
                                          <p:spTgt spid="26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6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 grpId="1" build="p" animBg="1" advAuto="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Shape 262"/>
          <p:cNvSpPr>
            <a:spLocks noGrp="1"/>
          </p:cNvSpPr>
          <p:nvPr>
            <p:ph type="title"/>
          </p:nvPr>
        </p:nvSpPr>
        <p:spPr>
          <a:xfrm>
            <a:off x="457200" y="274638"/>
            <a:ext cx="8229600" cy="1143000"/>
          </a:xfrm>
          <a:prstGeom prst="rect">
            <a:avLst/>
          </a:prstGeom>
        </p:spPr>
        <p:txBody>
          <a:bodyPr/>
          <a:lstStyle/>
          <a:p>
            <a:pPr lvl="0" defTabSz="905255">
              <a:defRPr sz="1800"/>
            </a:pPr>
            <a:r>
              <a:rPr sz="3861" b="1"/>
              <a:t>9. İltifat Etme </a:t>
            </a:r>
            <a:r>
              <a:rPr sz="3861"/>
              <a:t>(Giving Compliments)</a:t>
            </a:r>
          </a:p>
        </p:txBody>
      </p:sp>
      <p:sp>
        <p:nvSpPr>
          <p:cNvPr id="263" name="Shape 263"/>
          <p:cNvSpPr>
            <a:spLocks noGrp="1"/>
          </p:cNvSpPr>
          <p:nvPr>
            <p:ph type="body" idx="1"/>
          </p:nvPr>
        </p:nvSpPr>
        <p:spPr>
          <a:xfrm>
            <a:off x="457200" y="1600199"/>
            <a:ext cx="8229600" cy="4525964"/>
          </a:xfrm>
          <a:prstGeom prst="rect">
            <a:avLst/>
          </a:prstGeom>
        </p:spPr>
        <p:txBody>
          <a:bodyPr/>
          <a:lstStyle/>
          <a:p>
            <a:pPr lvl="0">
              <a:defRPr sz="1800"/>
            </a:pPr>
            <a:r>
              <a:rPr sz="3200"/>
              <a:t>İltifat danışanın başarılarını ve güçlü yönlerini onaylamak demektir. De Jong ve Berg (1998)’e göre, iltifatın birkaç türü bulunmaktadır.</a:t>
            </a:r>
          </a:p>
          <a:p>
            <a:pPr lvl="0">
              <a:defRPr sz="1800"/>
            </a:pPr>
            <a:r>
              <a:rPr sz="3200" b="1"/>
              <a:t>Doğrudan iltifat,</a:t>
            </a:r>
            <a:r>
              <a:rPr sz="3200"/>
              <a:t> terapistin danışanın cevabını olumlu değerlendirmesi ya da olumlu tepki vermesidir. Örneğin, </a:t>
            </a:r>
          </a:p>
          <a:p>
            <a:pPr lvl="0">
              <a:buClr>
                <a:srgbClr val="C00000"/>
              </a:buClr>
              <a:defRPr sz="1800"/>
            </a:pPr>
            <a:r>
              <a:rPr sz="3200" b="1" i="1">
                <a:solidFill>
                  <a:srgbClr val="C00000"/>
                </a:solidFill>
              </a:rPr>
              <a:t>“Bunu düşünmüş olduğun için çok zeki olmalısın!”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63">
                                            <p:bg/>
                                          </p:spTgt>
                                        </p:tgtEl>
                                        <p:attrNameLst>
                                          <p:attrName>style.visibility</p:attrName>
                                        </p:attrNameLst>
                                      </p:cBhvr>
                                      <p:to>
                                        <p:strVal val="visible"/>
                                      </p:to>
                                    </p:set>
                                    <p:anim calcmode="lin" valueType="num">
                                      <p:cBhvr>
                                        <p:cTn id="7" dur="500" fill="hold"/>
                                        <p:tgtEl>
                                          <p:spTgt spid="263">
                                            <p:bg/>
                                          </p:spTgt>
                                        </p:tgtEl>
                                        <p:attrNameLst>
                                          <p:attrName>ppt_x</p:attrName>
                                        </p:attrNameLst>
                                      </p:cBhvr>
                                      <p:tavLst>
                                        <p:tav tm="0">
                                          <p:val>
                                            <p:strVal val="#ppt_x"/>
                                          </p:val>
                                        </p:tav>
                                        <p:tav tm="100000">
                                          <p:val>
                                            <p:strVal val="#ppt_x"/>
                                          </p:val>
                                        </p:tav>
                                      </p:tavLst>
                                    </p:anim>
                                    <p:anim calcmode="lin" valueType="num">
                                      <p:cBhvr>
                                        <p:cTn id="8" dur="500" fill="hold"/>
                                        <p:tgtEl>
                                          <p:spTgt spid="26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63">
                                            <p:txEl>
                                              <p:pRg st="0" end="0"/>
                                            </p:txEl>
                                          </p:spTgt>
                                        </p:tgtEl>
                                        <p:attrNameLst>
                                          <p:attrName>style.visibility</p:attrName>
                                        </p:attrNameLst>
                                      </p:cBhvr>
                                      <p:to>
                                        <p:strVal val="visible"/>
                                      </p:to>
                                    </p:set>
                                    <p:anim calcmode="lin" valueType="num">
                                      <p:cBhvr>
                                        <p:cTn id="11" dur="500" fill="hold"/>
                                        <p:tgtEl>
                                          <p:spTgt spid="26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63">
                                            <p:txEl>
                                              <p:pRg st="1" end="1"/>
                                            </p:txEl>
                                          </p:spTgt>
                                        </p:tgtEl>
                                        <p:attrNameLst>
                                          <p:attrName>style.visibility</p:attrName>
                                        </p:attrNameLst>
                                      </p:cBhvr>
                                      <p:to>
                                        <p:strVal val="visible"/>
                                      </p:to>
                                    </p:set>
                                    <p:anim calcmode="lin" valueType="num">
                                      <p:cBhvr>
                                        <p:cTn id="17" dur="500" fill="hold"/>
                                        <p:tgtEl>
                                          <p:spTgt spid="26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63">
                                            <p:txEl>
                                              <p:pRg st="2" end="2"/>
                                            </p:txEl>
                                          </p:spTgt>
                                        </p:tgtEl>
                                        <p:attrNameLst>
                                          <p:attrName>style.visibility</p:attrName>
                                        </p:attrNameLst>
                                      </p:cBhvr>
                                      <p:to>
                                        <p:strVal val="visible"/>
                                      </p:to>
                                    </p:set>
                                    <p:anim calcmode="lin" valueType="num">
                                      <p:cBhvr>
                                        <p:cTn id="23" dur="500" fill="hold"/>
                                        <p:tgtEl>
                                          <p:spTgt spid="263">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 grpId="1" build="p" animBg="1" advAuto="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Shape 265"/>
          <p:cNvSpPr>
            <a:spLocks noGrp="1"/>
          </p:cNvSpPr>
          <p:nvPr>
            <p:ph type="title"/>
          </p:nvPr>
        </p:nvSpPr>
        <p:spPr>
          <a:xfrm>
            <a:off x="457200" y="274638"/>
            <a:ext cx="8229600" cy="1143000"/>
          </a:xfrm>
          <a:prstGeom prst="rect">
            <a:avLst/>
          </a:prstGeom>
        </p:spPr>
        <p:txBody>
          <a:bodyPr/>
          <a:lstStyle/>
          <a:p>
            <a:pPr lvl="0" defTabSz="905255">
              <a:defRPr sz="1800"/>
            </a:pPr>
            <a:r>
              <a:rPr sz="3861" b="1"/>
              <a:t>9. İltifat Etme </a:t>
            </a:r>
            <a:r>
              <a:rPr sz="3861"/>
              <a:t>(Giving Compliments)</a:t>
            </a:r>
          </a:p>
        </p:txBody>
      </p:sp>
      <p:sp>
        <p:nvSpPr>
          <p:cNvPr id="266" name="Shape 266"/>
          <p:cNvSpPr>
            <a:spLocks noGrp="1"/>
          </p:cNvSpPr>
          <p:nvPr>
            <p:ph type="body" idx="1"/>
          </p:nvPr>
        </p:nvSpPr>
        <p:spPr>
          <a:xfrm>
            <a:off x="457200" y="1600199"/>
            <a:ext cx="8229600" cy="4525964"/>
          </a:xfrm>
          <a:prstGeom prst="rect">
            <a:avLst/>
          </a:prstGeom>
        </p:spPr>
        <p:txBody>
          <a:bodyPr/>
          <a:lstStyle/>
          <a:p>
            <a:pPr lvl="0">
              <a:defRPr sz="1800"/>
            </a:pPr>
            <a:r>
              <a:rPr sz="3200" b="1"/>
              <a:t>Dolaylı iltifat ise,</a:t>
            </a:r>
            <a:r>
              <a:rPr sz="3200"/>
              <a:t> danışan hakkında olumlu bazı şeyler ima eden sorudur. Örneğin, </a:t>
            </a:r>
          </a:p>
          <a:p>
            <a:pPr lvl="0">
              <a:buClr>
                <a:srgbClr val="C00000"/>
              </a:buClr>
              <a:defRPr sz="1800"/>
            </a:pPr>
            <a:endParaRPr sz="3200" b="1" i="1">
              <a:solidFill>
                <a:srgbClr val="C00000"/>
              </a:solidFill>
            </a:endParaRPr>
          </a:p>
          <a:p>
            <a:pPr lvl="0">
              <a:buClr>
                <a:srgbClr val="C00000"/>
              </a:buClr>
              <a:defRPr sz="1800"/>
            </a:pPr>
            <a:r>
              <a:rPr sz="3200" b="1" i="1">
                <a:solidFill>
                  <a:srgbClr val="C00000"/>
                </a:solidFill>
              </a:rPr>
              <a:t>“Ev halkının bu denli rahat olmasını nasıl sağlayabildin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66">
                                            <p:bg/>
                                          </p:spTgt>
                                        </p:tgtEl>
                                        <p:attrNameLst>
                                          <p:attrName>style.visibility</p:attrName>
                                        </p:attrNameLst>
                                      </p:cBhvr>
                                      <p:to>
                                        <p:strVal val="visible"/>
                                      </p:to>
                                    </p:set>
                                    <p:anim calcmode="lin" valueType="num">
                                      <p:cBhvr>
                                        <p:cTn id="7" dur="500" fill="hold"/>
                                        <p:tgtEl>
                                          <p:spTgt spid="266">
                                            <p:bg/>
                                          </p:spTgt>
                                        </p:tgtEl>
                                        <p:attrNameLst>
                                          <p:attrName>ppt_x</p:attrName>
                                        </p:attrNameLst>
                                      </p:cBhvr>
                                      <p:tavLst>
                                        <p:tav tm="0">
                                          <p:val>
                                            <p:strVal val="#ppt_x"/>
                                          </p:val>
                                        </p:tav>
                                        <p:tav tm="100000">
                                          <p:val>
                                            <p:strVal val="#ppt_x"/>
                                          </p:val>
                                        </p:tav>
                                      </p:tavLst>
                                    </p:anim>
                                    <p:anim calcmode="lin" valueType="num">
                                      <p:cBhvr>
                                        <p:cTn id="8" dur="500" fill="hold"/>
                                        <p:tgtEl>
                                          <p:spTgt spid="26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66">
                                            <p:txEl>
                                              <p:pRg st="0" end="0"/>
                                            </p:txEl>
                                          </p:spTgt>
                                        </p:tgtEl>
                                        <p:attrNameLst>
                                          <p:attrName>style.visibility</p:attrName>
                                        </p:attrNameLst>
                                      </p:cBhvr>
                                      <p:to>
                                        <p:strVal val="visible"/>
                                      </p:to>
                                    </p:set>
                                    <p:anim calcmode="lin" valueType="num">
                                      <p:cBhvr>
                                        <p:cTn id="11" dur="500" fill="hold"/>
                                        <p:tgtEl>
                                          <p:spTgt spid="26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66">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1" nodeType="afterEffect">
                                  <p:stCondLst>
                                    <p:cond delay="0"/>
                                  </p:stCondLst>
                                  <p:iterate>
                                    <p:tmAbs val="0"/>
                                  </p:iterate>
                                  <p:childTnLst>
                                    <p:set>
                                      <p:cBhvr>
                                        <p:cTn id="15" fill="hold"/>
                                        <p:tgtEl>
                                          <p:spTgt spid="266">
                                            <p:txEl>
                                              <p:pRg st="1" end="1"/>
                                            </p:txEl>
                                          </p:spTgt>
                                        </p:tgtEl>
                                        <p:attrNameLst>
                                          <p:attrName>style.visibility</p:attrName>
                                        </p:attrNameLst>
                                      </p:cBhvr>
                                      <p:to>
                                        <p:strVal val="visible"/>
                                      </p:to>
                                    </p:set>
                                    <p:anim calcmode="lin" valueType="num">
                                      <p:cBhvr>
                                        <p:cTn id="16" dur="500" fill="hold"/>
                                        <p:tgtEl>
                                          <p:spTgt spid="266">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iterate>
                                    <p:tmAbs val="0"/>
                                  </p:iterate>
                                  <p:childTnLst>
                                    <p:set>
                                      <p:cBhvr>
                                        <p:cTn id="21" fill="hold"/>
                                        <p:tgtEl>
                                          <p:spTgt spid="266">
                                            <p:txEl>
                                              <p:pRg st="2" end="2"/>
                                            </p:txEl>
                                          </p:spTgt>
                                        </p:tgtEl>
                                        <p:attrNameLst>
                                          <p:attrName>style.visibility</p:attrName>
                                        </p:attrNameLst>
                                      </p:cBhvr>
                                      <p:to>
                                        <p:strVal val="visible"/>
                                      </p:to>
                                    </p:set>
                                    <p:anim calcmode="lin" valueType="num">
                                      <p:cBhvr>
                                        <p:cTn id="22" dur="500" fill="hold"/>
                                        <p:tgtEl>
                                          <p:spTgt spid="266">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 grpId="1" build="p" animBg="1" advAuto="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a:spLocks noGrp="1"/>
          </p:cNvSpPr>
          <p:nvPr>
            <p:ph type="title"/>
          </p:nvPr>
        </p:nvSpPr>
        <p:spPr>
          <a:xfrm>
            <a:off x="457200" y="274638"/>
            <a:ext cx="8229600" cy="1143000"/>
          </a:xfrm>
          <a:prstGeom prst="rect">
            <a:avLst/>
          </a:prstGeom>
        </p:spPr>
        <p:txBody>
          <a:bodyPr/>
          <a:lstStyle/>
          <a:p>
            <a:pPr lvl="0">
              <a:defRPr sz="1800"/>
            </a:pPr>
            <a:r>
              <a:rPr sz="4400" b="1"/>
              <a:t>10. Ev Ödevi </a:t>
            </a:r>
            <a:r>
              <a:rPr sz="4400"/>
              <a:t>(Homework):</a:t>
            </a:r>
          </a:p>
        </p:txBody>
      </p:sp>
      <p:sp>
        <p:nvSpPr>
          <p:cNvPr id="269" name="Shape 269"/>
          <p:cNvSpPr>
            <a:spLocks noGrp="1"/>
          </p:cNvSpPr>
          <p:nvPr>
            <p:ph type="body" idx="1"/>
          </p:nvPr>
        </p:nvSpPr>
        <p:spPr>
          <a:xfrm>
            <a:off x="457200" y="1600199"/>
            <a:ext cx="8229600" cy="4525964"/>
          </a:xfrm>
          <a:prstGeom prst="rect">
            <a:avLst/>
          </a:prstGeom>
        </p:spPr>
        <p:txBody>
          <a:bodyPr/>
          <a:lstStyle/>
          <a:p>
            <a:pPr lvl="0">
              <a:spcBef>
                <a:spcPts val="600"/>
              </a:spcBef>
              <a:defRPr sz="1800"/>
            </a:pPr>
            <a:r>
              <a:rPr sz="2900"/>
              <a:t>En iyi ev ödevi, hala işleyen çözüm yolunu daha çok uygulamaktır. Berg ve Reuss (1998)’a göre, genellikle iki türlü ev ödevi vardır. </a:t>
            </a:r>
          </a:p>
          <a:p>
            <a:pPr marL="742950" lvl="1" indent="-285750">
              <a:spcBef>
                <a:spcPts val="600"/>
              </a:spcBef>
              <a:defRPr sz="1800"/>
            </a:pPr>
            <a:r>
              <a:rPr sz="2500"/>
              <a:t>Birisi, işleyen çözüm yollarına daha çok kullanarak sürdürmektir. </a:t>
            </a:r>
          </a:p>
          <a:p>
            <a:pPr marL="742950" lvl="1" indent="-285750">
              <a:spcBef>
                <a:spcPts val="600"/>
              </a:spcBef>
              <a:defRPr sz="1800"/>
            </a:pPr>
            <a:r>
              <a:rPr sz="2500"/>
              <a:t>Diğeri ise, işlemeyen çözüm yolları olduğunda, daha farklı şeyleri denemektir</a:t>
            </a:r>
            <a:r>
              <a:rPr sz="2500" b="1"/>
              <a:t>. </a:t>
            </a:r>
            <a:endParaRPr sz="2500"/>
          </a:p>
          <a:p>
            <a:pPr lvl="0">
              <a:spcBef>
                <a:spcPts val="600"/>
              </a:spcBef>
              <a:defRPr sz="1800"/>
            </a:pPr>
            <a:r>
              <a:rPr sz="2900"/>
              <a:t>Bu bağlamda ev ödevi, mantıklı ve makul olmalı; aynı zamanda danışan için bir anlamı olmalıdır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69">
                                            <p:bg/>
                                          </p:spTgt>
                                        </p:tgtEl>
                                        <p:attrNameLst>
                                          <p:attrName>style.visibility</p:attrName>
                                        </p:attrNameLst>
                                      </p:cBhvr>
                                      <p:to>
                                        <p:strVal val="visible"/>
                                      </p:to>
                                    </p:set>
                                    <p:anim calcmode="lin" valueType="num">
                                      <p:cBhvr>
                                        <p:cTn id="7" dur="500" fill="hold"/>
                                        <p:tgtEl>
                                          <p:spTgt spid="269">
                                            <p:bg/>
                                          </p:spTgt>
                                        </p:tgtEl>
                                        <p:attrNameLst>
                                          <p:attrName>ppt_x</p:attrName>
                                        </p:attrNameLst>
                                      </p:cBhvr>
                                      <p:tavLst>
                                        <p:tav tm="0">
                                          <p:val>
                                            <p:strVal val="#ppt_x"/>
                                          </p:val>
                                        </p:tav>
                                        <p:tav tm="100000">
                                          <p:val>
                                            <p:strVal val="#ppt_x"/>
                                          </p:val>
                                        </p:tav>
                                      </p:tavLst>
                                    </p:anim>
                                    <p:anim calcmode="lin" valueType="num">
                                      <p:cBhvr>
                                        <p:cTn id="8" dur="500" fill="hold"/>
                                        <p:tgtEl>
                                          <p:spTgt spid="26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69">
                                            <p:txEl>
                                              <p:pRg st="0" end="0"/>
                                            </p:txEl>
                                          </p:spTgt>
                                        </p:tgtEl>
                                        <p:attrNameLst>
                                          <p:attrName>style.visibility</p:attrName>
                                        </p:attrNameLst>
                                      </p:cBhvr>
                                      <p:to>
                                        <p:strVal val="visible"/>
                                      </p:to>
                                    </p:set>
                                    <p:anim calcmode="lin" valueType="num">
                                      <p:cBhvr>
                                        <p:cTn id="11" dur="500" fill="hold"/>
                                        <p:tgtEl>
                                          <p:spTgt spid="26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69">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269">
                                            <p:txEl>
                                              <p:pRg st="1" end="1"/>
                                            </p:txEl>
                                          </p:spTgt>
                                        </p:tgtEl>
                                        <p:attrNameLst>
                                          <p:attrName>style.visibility</p:attrName>
                                        </p:attrNameLst>
                                      </p:cBhvr>
                                      <p:to>
                                        <p:strVal val="visible"/>
                                      </p:to>
                                    </p:set>
                                    <p:anim calcmode="lin" valueType="num">
                                      <p:cBhvr>
                                        <p:cTn id="15" dur="500" fill="hold"/>
                                        <p:tgtEl>
                                          <p:spTgt spid="26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69">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269">
                                            <p:txEl>
                                              <p:pRg st="2" end="2"/>
                                            </p:txEl>
                                          </p:spTgt>
                                        </p:tgtEl>
                                        <p:attrNameLst>
                                          <p:attrName>style.visibility</p:attrName>
                                        </p:attrNameLst>
                                      </p:cBhvr>
                                      <p:to>
                                        <p:strVal val="visible"/>
                                      </p:to>
                                    </p:set>
                                    <p:anim calcmode="lin" valueType="num">
                                      <p:cBhvr>
                                        <p:cTn id="19" dur="500" fill="hold"/>
                                        <p:tgtEl>
                                          <p:spTgt spid="269">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26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iterate>
                                    <p:tmAbs val="0"/>
                                  </p:iterate>
                                  <p:childTnLst>
                                    <p:set>
                                      <p:cBhvr>
                                        <p:cTn id="24" fill="hold"/>
                                        <p:tgtEl>
                                          <p:spTgt spid="269">
                                            <p:txEl>
                                              <p:pRg st="3" end="3"/>
                                            </p:txEl>
                                          </p:spTgt>
                                        </p:tgtEl>
                                        <p:attrNameLst>
                                          <p:attrName>style.visibility</p:attrName>
                                        </p:attrNameLst>
                                      </p:cBhvr>
                                      <p:to>
                                        <p:strVal val="visible"/>
                                      </p:to>
                                    </p:set>
                                    <p:anim calcmode="lin" valueType="num">
                                      <p:cBhvr>
                                        <p:cTn id="25" dur="500" fill="hold"/>
                                        <p:tgtEl>
                                          <p:spTgt spid="269">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26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 grpId="1" build="p" animBg="1" advAuto="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p:cNvSpPr>
          <p:nvPr>
            <p:ph type="title"/>
          </p:nvPr>
        </p:nvSpPr>
        <p:spPr>
          <a:xfrm>
            <a:off x="457200" y="274638"/>
            <a:ext cx="8229600" cy="1143000"/>
          </a:xfrm>
          <a:prstGeom prst="rect">
            <a:avLst/>
          </a:prstGeom>
        </p:spPr>
        <p:txBody>
          <a:bodyPr/>
          <a:lstStyle/>
          <a:p>
            <a:pPr lvl="0">
              <a:defRPr sz="1800"/>
            </a:pPr>
            <a:r>
              <a:rPr sz="4400" b="1"/>
              <a:t>10. Ev Ödevi </a:t>
            </a:r>
            <a:r>
              <a:rPr sz="4400"/>
              <a:t>(Homework):</a:t>
            </a:r>
          </a:p>
        </p:txBody>
      </p:sp>
      <p:sp>
        <p:nvSpPr>
          <p:cNvPr id="272" name="Shape 272"/>
          <p:cNvSpPr>
            <a:spLocks noGrp="1"/>
          </p:cNvSpPr>
          <p:nvPr>
            <p:ph type="body" idx="1"/>
          </p:nvPr>
        </p:nvSpPr>
        <p:spPr>
          <a:xfrm>
            <a:off x="457200" y="1600199"/>
            <a:ext cx="8229600" cy="4525964"/>
          </a:xfrm>
          <a:prstGeom prst="rect">
            <a:avLst/>
          </a:prstGeom>
        </p:spPr>
        <p:txBody>
          <a:bodyPr/>
          <a:lstStyle/>
          <a:p>
            <a:pPr marL="329184" lvl="0" indent="-329184" defTabSz="877823">
              <a:lnSpc>
                <a:spcPct val="90000"/>
              </a:lnSpc>
              <a:spcBef>
                <a:spcPts val="600"/>
              </a:spcBef>
              <a:defRPr sz="1800"/>
            </a:pPr>
            <a:r>
              <a:rPr sz="2592"/>
              <a:t>Bu teknikler, terapi sürecini kısa tutmak ve danışanı yaşantılarının olumsuz yönleri üzerinde yoğunlaşmaktan uzaklaştırmak için, olabildiğince en kısa sürede devreye sokulur. </a:t>
            </a:r>
          </a:p>
          <a:p>
            <a:pPr marL="329184" lvl="0" indent="-329184" defTabSz="877823">
              <a:lnSpc>
                <a:spcPct val="90000"/>
              </a:lnSpc>
              <a:spcBef>
                <a:spcPts val="600"/>
              </a:spcBef>
              <a:defRPr sz="1800"/>
            </a:pPr>
            <a:r>
              <a:rPr sz="2592"/>
              <a:t>Çözüme yönelik kullanılan bir diğer teknik de terapistin, danışanın patolojik ve kronik durumunu yansıtan sözcük ve cümlecikleri çözüm odaklı yaklaşımın sözcük ve cümlecikleri ile değiştirmesidir (Bloom, 1997). </a:t>
            </a:r>
          </a:p>
          <a:p>
            <a:pPr marL="329184" lvl="0" indent="-329184" defTabSz="877823">
              <a:lnSpc>
                <a:spcPct val="90000"/>
              </a:lnSpc>
              <a:spcBef>
                <a:spcPts val="600"/>
              </a:spcBef>
              <a:defRPr sz="1800"/>
            </a:pPr>
            <a:r>
              <a:rPr sz="2592"/>
              <a:t>Örneğin, çocuğundan “olgunlaşmamış” biri olarak söz eden anne babaya terapist, “geç gelişen” bir çocuk olarak tepkide bulunabilir.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72">
                                            <p:bg/>
                                          </p:spTgt>
                                        </p:tgtEl>
                                        <p:attrNameLst>
                                          <p:attrName>style.visibility</p:attrName>
                                        </p:attrNameLst>
                                      </p:cBhvr>
                                      <p:to>
                                        <p:strVal val="visible"/>
                                      </p:to>
                                    </p:set>
                                    <p:anim calcmode="lin" valueType="num">
                                      <p:cBhvr>
                                        <p:cTn id="7" dur="500" fill="hold"/>
                                        <p:tgtEl>
                                          <p:spTgt spid="272">
                                            <p:bg/>
                                          </p:spTgt>
                                        </p:tgtEl>
                                        <p:attrNameLst>
                                          <p:attrName>ppt_x</p:attrName>
                                        </p:attrNameLst>
                                      </p:cBhvr>
                                      <p:tavLst>
                                        <p:tav tm="0">
                                          <p:val>
                                            <p:strVal val="#ppt_x"/>
                                          </p:val>
                                        </p:tav>
                                        <p:tav tm="100000">
                                          <p:val>
                                            <p:strVal val="#ppt_x"/>
                                          </p:val>
                                        </p:tav>
                                      </p:tavLst>
                                    </p:anim>
                                    <p:anim calcmode="lin" valueType="num">
                                      <p:cBhvr>
                                        <p:cTn id="8" dur="500" fill="hold"/>
                                        <p:tgtEl>
                                          <p:spTgt spid="27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72">
                                            <p:txEl>
                                              <p:pRg st="0" end="0"/>
                                            </p:txEl>
                                          </p:spTgt>
                                        </p:tgtEl>
                                        <p:attrNameLst>
                                          <p:attrName>style.visibility</p:attrName>
                                        </p:attrNameLst>
                                      </p:cBhvr>
                                      <p:to>
                                        <p:strVal val="visible"/>
                                      </p:to>
                                    </p:set>
                                    <p:anim calcmode="lin" valueType="num">
                                      <p:cBhvr>
                                        <p:cTn id="11" dur="500" fill="hold"/>
                                        <p:tgtEl>
                                          <p:spTgt spid="27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7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72">
                                            <p:txEl>
                                              <p:pRg st="1" end="1"/>
                                            </p:txEl>
                                          </p:spTgt>
                                        </p:tgtEl>
                                        <p:attrNameLst>
                                          <p:attrName>style.visibility</p:attrName>
                                        </p:attrNameLst>
                                      </p:cBhvr>
                                      <p:to>
                                        <p:strVal val="visible"/>
                                      </p:to>
                                    </p:set>
                                    <p:anim calcmode="lin" valueType="num">
                                      <p:cBhvr>
                                        <p:cTn id="17" dur="500" fill="hold"/>
                                        <p:tgtEl>
                                          <p:spTgt spid="27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7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72">
                                            <p:txEl>
                                              <p:pRg st="2" end="2"/>
                                            </p:txEl>
                                          </p:spTgt>
                                        </p:tgtEl>
                                        <p:attrNameLst>
                                          <p:attrName>style.visibility</p:attrName>
                                        </p:attrNameLst>
                                      </p:cBhvr>
                                      <p:to>
                                        <p:strVal val="visible"/>
                                      </p:to>
                                    </p:set>
                                    <p:anim calcmode="lin" valueType="num">
                                      <p:cBhvr>
                                        <p:cTn id="23" dur="500" fill="hold"/>
                                        <p:tgtEl>
                                          <p:spTgt spid="272">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7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 grpId="1" build="p" animBg="1" advAuto="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Shape 274"/>
          <p:cNvSpPr>
            <a:spLocks noGrp="1"/>
          </p:cNvSpPr>
          <p:nvPr>
            <p:ph type="title"/>
          </p:nvPr>
        </p:nvSpPr>
        <p:spPr>
          <a:xfrm>
            <a:off x="457200" y="274638"/>
            <a:ext cx="8229600" cy="1143000"/>
          </a:xfrm>
          <a:prstGeom prst="rect">
            <a:avLst/>
          </a:prstGeom>
        </p:spPr>
        <p:txBody>
          <a:bodyPr/>
          <a:lstStyle/>
          <a:p>
            <a:pPr lvl="0" defTabSz="557784">
              <a:defRPr sz="1800"/>
            </a:pPr>
            <a:r>
              <a:rPr sz="2379" b="1"/>
              <a:t>DESTEKLEME MODELİ OLARAK ÇÖZÜM ODAKLI TERAPİ MODELİ</a:t>
            </a:r>
            <a:br>
              <a:rPr sz="2379" b="1"/>
            </a:br>
            <a:endParaRPr sz="2379" b="1"/>
          </a:p>
        </p:txBody>
      </p:sp>
      <p:sp>
        <p:nvSpPr>
          <p:cNvPr id="275" name="Shape 275"/>
          <p:cNvSpPr>
            <a:spLocks noGrp="1"/>
          </p:cNvSpPr>
          <p:nvPr>
            <p:ph type="body" idx="1"/>
          </p:nvPr>
        </p:nvSpPr>
        <p:spPr>
          <a:xfrm>
            <a:off x="457200" y="1600199"/>
            <a:ext cx="8229600" cy="4525964"/>
          </a:xfrm>
          <a:prstGeom prst="rect">
            <a:avLst/>
          </a:prstGeom>
        </p:spPr>
        <p:txBody>
          <a:bodyPr/>
          <a:lstStyle/>
          <a:p>
            <a:pPr marL="339470" lvl="0" indent="-339470" defTabSz="905255">
              <a:lnSpc>
                <a:spcPct val="90000"/>
              </a:lnSpc>
              <a:defRPr sz="1800"/>
            </a:pPr>
            <a:r>
              <a:rPr sz="3168"/>
              <a:t>Zihin hastalıkları kliniğinde çalışan ve oradaki deneyimlerinden faydalanan yazarlar çözüm odaklı kısa terapi anlayışını kullanarak övgü modelini geliştirmişlerdir.</a:t>
            </a:r>
          </a:p>
          <a:p>
            <a:pPr marL="339470" lvl="0" indent="-339470" defTabSz="905255">
              <a:lnSpc>
                <a:spcPct val="90000"/>
              </a:lnSpc>
              <a:defRPr sz="1800"/>
            </a:pPr>
            <a:r>
              <a:rPr sz="3168"/>
              <a:t> Aileyi toplum içerisindeki temel taş olarak nitelendiren bu yazarlar ailenin anahtar çözüm olduğunu düşünmektedirler ve bu modelin aile sistemi içerisinde oldukça faydalı bir unsur olduğunu bulmuşlardır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75">
                                            <p:bg/>
                                          </p:spTgt>
                                        </p:tgtEl>
                                        <p:attrNameLst>
                                          <p:attrName>style.visibility</p:attrName>
                                        </p:attrNameLst>
                                      </p:cBhvr>
                                      <p:to>
                                        <p:strVal val="visible"/>
                                      </p:to>
                                    </p:set>
                                    <p:anim calcmode="lin" valueType="num">
                                      <p:cBhvr>
                                        <p:cTn id="7" dur="500" fill="hold"/>
                                        <p:tgtEl>
                                          <p:spTgt spid="275">
                                            <p:bg/>
                                          </p:spTgt>
                                        </p:tgtEl>
                                        <p:attrNameLst>
                                          <p:attrName>ppt_x</p:attrName>
                                        </p:attrNameLst>
                                      </p:cBhvr>
                                      <p:tavLst>
                                        <p:tav tm="0">
                                          <p:val>
                                            <p:strVal val="#ppt_x"/>
                                          </p:val>
                                        </p:tav>
                                        <p:tav tm="100000">
                                          <p:val>
                                            <p:strVal val="#ppt_x"/>
                                          </p:val>
                                        </p:tav>
                                      </p:tavLst>
                                    </p:anim>
                                    <p:anim calcmode="lin" valueType="num">
                                      <p:cBhvr>
                                        <p:cTn id="8" dur="500" fill="hold"/>
                                        <p:tgtEl>
                                          <p:spTgt spid="27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75">
                                            <p:txEl>
                                              <p:pRg st="0" end="0"/>
                                            </p:txEl>
                                          </p:spTgt>
                                        </p:tgtEl>
                                        <p:attrNameLst>
                                          <p:attrName>style.visibility</p:attrName>
                                        </p:attrNameLst>
                                      </p:cBhvr>
                                      <p:to>
                                        <p:strVal val="visible"/>
                                      </p:to>
                                    </p:set>
                                    <p:anim calcmode="lin" valueType="num">
                                      <p:cBhvr>
                                        <p:cTn id="11" dur="500" fill="hold"/>
                                        <p:tgtEl>
                                          <p:spTgt spid="27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75">
                                            <p:txEl>
                                              <p:pRg st="1" end="1"/>
                                            </p:txEl>
                                          </p:spTgt>
                                        </p:tgtEl>
                                        <p:attrNameLst>
                                          <p:attrName>style.visibility</p:attrName>
                                        </p:attrNameLst>
                                      </p:cBhvr>
                                      <p:to>
                                        <p:strVal val="visible"/>
                                      </p:to>
                                    </p:set>
                                    <p:anim calcmode="lin" valueType="num">
                                      <p:cBhvr>
                                        <p:cTn id="17" dur="500" fill="hold"/>
                                        <p:tgtEl>
                                          <p:spTgt spid="27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 grpId="1" build="p" animBg="1" advAuto="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Shape 277"/>
          <p:cNvSpPr>
            <a:spLocks noGrp="1"/>
          </p:cNvSpPr>
          <p:nvPr>
            <p:ph type="title"/>
          </p:nvPr>
        </p:nvSpPr>
        <p:spPr>
          <a:xfrm>
            <a:off x="457200" y="274638"/>
            <a:ext cx="8229600" cy="1143000"/>
          </a:xfrm>
          <a:prstGeom prst="rect">
            <a:avLst/>
          </a:prstGeom>
        </p:spPr>
        <p:txBody>
          <a:bodyPr/>
          <a:lstStyle/>
          <a:p>
            <a:pPr lvl="0" defTabSz="557784">
              <a:defRPr sz="1800"/>
            </a:pPr>
            <a:r>
              <a:rPr sz="2379" b="1"/>
              <a:t>DESTEKLEME MODELİ OLARAK ÇÖZÜM ODAKLI TERAPİ MODELİ</a:t>
            </a:r>
            <a:br>
              <a:rPr sz="2379" b="1"/>
            </a:br>
            <a:endParaRPr sz="2379" b="1"/>
          </a:p>
        </p:txBody>
      </p:sp>
      <p:sp>
        <p:nvSpPr>
          <p:cNvPr id="278" name="Shape 278"/>
          <p:cNvSpPr>
            <a:spLocks noGrp="1"/>
          </p:cNvSpPr>
          <p:nvPr>
            <p:ph type="body" idx="1"/>
          </p:nvPr>
        </p:nvSpPr>
        <p:spPr>
          <a:xfrm>
            <a:off x="457200" y="1600199"/>
            <a:ext cx="8229600" cy="4525964"/>
          </a:xfrm>
          <a:prstGeom prst="rect">
            <a:avLst/>
          </a:prstGeom>
        </p:spPr>
        <p:txBody>
          <a:bodyPr/>
          <a:lstStyle/>
          <a:p>
            <a:pPr lvl="0">
              <a:lnSpc>
                <a:spcPct val="80000"/>
              </a:lnSpc>
              <a:spcBef>
                <a:spcPts val="500"/>
              </a:spcBef>
              <a:defRPr sz="1800"/>
            </a:pPr>
            <a:r>
              <a:rPr sz="2400" b="1" u="sng"/>
              <a:t>Örnek Vaka; </a:t>
            </a:r>
            <a:r>
              <a:rPr sz="2400"/>
              <a:t>Bileklerini kesme, ilaç içme gibi 9 olayı rapor edilen Suzan (15) iki tane uzun süreli tedavi görmüştür. Suzan başlangıçta hedef olarak, anne-babasıyla kavgasız, patırtısız bir iletişiminin olmasını istediğinin belirtmiştir. Ailesi ise, Suzan’dan onların kurallarına uymasını ve tartışmamasını istemiştir. Yine bu yaklaşımda geliştirilen mucize soruya cevap olarak Suzan, ailesinin kendisine daha fazla güvenmesini, annesinin gece yerine gündüz çalışmasını ve tartışma olmamasını istemiştir. Ailesi Suzan’ın hangi arkadaşları ile görüşeceği konusunda babasının kurallarına uymasını istemiştir. İncelemenin sonunda, Suzan da anne-babası da mucize soruya evde hep birlikte bir aile gibi tekrar yemeğe oturdukları günü cevap olarak getirmişlerdir.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78">
                                            <p:bg/>
                                          </p:spTgt>
                                        </p:tgtEl>
                                        <p:attrNameLst>
                                          <p:attrName>style.visibility</p:attrName>
                                        </p:attrNameLst>
                                      </p:cBhvr>
                                      <p:to>
                                        <p:strVal val="visible"/>
                                      </p:to>
                                    </p:set>
                                    <p:anim calcmode="lin" valueType="num">
                                      <p:cBhvr>
                                        <p:cTn id="7" dur="500" fill="hold"/>
                                        <p:tgtEl>
                                          <p:spTgt spid="278">
                                            <p:bg/>
                                          </p:spTgt>
                                        </p:tgtEl>
                                        <p:attrNameLst>
                                          <p:attrName>ppt_x</p:attrName>
                                        </p:attrNameLst>
                                      </p:cBhvr>
                                      <p:tavLst>
                                        <p:tav tm="0">
                                          <p:val>
                                            <p:strVal val="#ppt_x"/>
                                          </p:val>
                                        </p:tav>
                                        <p:tav tm="100000">
                                          <p:val>
                                            <p:strVal val="#ppt_x"/>
                                          </p:val>
                                        </p:tav>
                                      </p:tavLst>
                                    </p:anim>
                                    <p:anim calcmode="lin" valueType="num">
                                      <p:cBhvr>
                                        <p:cTn id="8" dur="500" fill="hold"/>
                                        <p:tgtEl>
                                          <p:spTgt spid="27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78">
                                            <p:txEl>
                                              <p:pRg st="0" end="0"/>
                                            </p:txEl>
                                          </p:spTgt>
                                        </p:tgtEl>
                                        <p:attrNameLst>
                                          <p:attrName>style.visibility</p:attrName>
                                        </p:attrNameLst>
                                      </p:cBhvr>
                                      <p:to>
                                        <p:strVal val="visible"/>
                                      </p:to>
                                    </p:set>
                                    <p:anim calcmode="lin" valueType="num">
                                      <p:cBhvr>
                                        <p:cTn id="11" dur="500" fill="hold"/>
                                        <p:tgtEl>
                                          <p:spTgt spid="27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7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 grpId="1" build="p" animBg="1" advAuto="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Shape 280"/>
          <p:cNvSpPr>
            <a:spLocks noGrp="1"/>
          </p:cNvSpPr>
          <p:nvPr>
            <p:ph type="title"/>
          </p:nvPr>
        </p:nvSpPr>
        <p:spPr>
          <a:xfrm>
            <a:off x="457200" y="274638"/>
            <a:ext cx="8229600" cy="1143000"/>
          </a:xfrm>
          <a:prstGeom prst="rect">
            <a:avLst/>
          </a:prstGeom>
        </p:spPr>
        <p:txBody>
          <a:bodyPr/>
          <a:lstStyle/>
          <a:p>
            <a:pPr lvl="0" defTabSz="557784">
              <a:defRPr sz="1800"/>
            </a:pPr>
            <a:r>
              <a:rPr sz="2379" b="1"/>
              <a:t>DESTEKLEME MODELİ OLARAK ÇÖZÜM ODAKLI TERAPİ MODELİ</a:t>
            </a:r>
            <a:br>
              <a:rPr sz="2379" b="1"/>
            </a:br>
            <a:endParaRPr sz="2379" b="1"/>
          </a:p>
        </p:txBody>
      </p:sp>
      <p:sp>
        <p:nvSpPr>
          <p:cNvPr id="281" name="Shape 281"/>
          <p:cNvSpPr>
            <a:spLocks noGrp="1"/>
          </p:cNvSpPr>
          <p:nvPr>
            <p:ph type="body" idx="1"/>
          </p:nvPr>
        </p:nvSpPr>
        <p:spPr>
          <a:xfrm>
            <a:off x="457200" y="1600199"/>
            <a:ext cx="8229600" cy="4525964"/>
          </a:xfrm>
          <a:prstGeom prst="rect">
            <a:avLst/>
          </a:prstGeom>
        </p:spPr>
        <p:txBody>
          <a:bodyPr/>
          <a:lstStyle/>
          <a:p>
            <a:pPr lvl="0">
              <a:lnSpc>
                <a:spcPct val="80000"/>
              </a:lnSpc>
              <a:spcBef>
                <a:spcPts val="500"/>
              </a:spcBef>
              <a:defRPr sz="1800"/>
            </a:pPr>
            <a:r>
              <a:rPr sz="2200"/>
              <a:t>Bir süre sonra terapistin aileye yönelttiği övgü içerikli sorular şunlardır:</a:t>
            </a:r>
          </a:p>
          <a:p>
            <a:pPr lvl="0">
              <a:lnSpc>
                <a:spcPct val="80000"/>
              </a:lnSpc>
              <a:spcBef>
                <a:spcPts val="500"/>
              </a:spcBef>
              <a:defRPr sz="1800"/>
            </a:pPr>
            <a:r>
              <a:rPr sz="2200" b="1"/>
              <a:t>Terapist:</a:t>
            </a:r>
            <a:r>
              <a:rPr sz="2200"/>
              <a:t> (Suzan’a) Senin için hem hastane hem burası çok zor olmalı (Anne baba onaylayarak başını sallar). Sen sadece normal bir aile istiyorsun ve buradaki terbiyeli davranışlarından gerçekten çok etkilendik (Babası Suzan’ın sırtını okşar).</a:t>
            </a:r>
          </a:p>
          <a:p>
            <a:pPr lvl="0">
              <a:lnSpc>
                <a:spcPct val="80000"/>
              </a:lnSpc>
              <a:spcBef>
                <a:spcPts val="500"/>
              </a:spcBef>
              <a:defRPr sz="1800"/>
            </a:pPr>
            <a:r>
              <a:rPr sz="2200" b="1"/>
              <a:t>Suzan:</a:t>
            </a:r>
            <a:r>
              <a:rPr sz="2200"/>
              <a:t> Diğer durumlara bakarak aslında buna şaşırmış olmalısınız. Normalde terapistleri pek sevmem.</a:t>
            </a:r>
          </a:p>
          <a:p>
            <a:pPr lvl="0">
              <a:lnSpc>
                <a:spcPct val="80000"/>
              </a:lnSpc>
              <a:spcBef>
                <a:spcPts val="500"/>
              </a:spcBef>
              <a:defRPr sz="1800"/>
            </a:pPr>
            <a:r>
              <a:rPr sz="2200" b="1"/>
              <a:t>Terapist:</a:t>
            </a:r>
            <a:r>
              <a:rPr sz="2200"/>
              <a:t> Bütün konuşulanları dinlerken çok sabırlıydın ve her söylediğinde dürüsttün.</a:t>
            </a:r>
          </a:p>
          <a:p>
            <a:pPr lvl="0">
              <a:lnSpc>
                <a:spcPct val="80000"/>
              </a:lnSpc>
              <a:spcBef>
                <a:spcPts val="500"/>
              </a:spcBef>
              <a:defRPr sz="1800"/>
            </a:pPr>
            <a:r>
              <a:rPr sz="2200"/>
              <a:t>Terapistin, övgü dolu sözleri aslında çözümün kendilerinde olduğunu göstermiştir. Aslında onların bu şekilde konuşmalarını engelleyen şeyin kendileri olduğunu görmüşlerdir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81">
                                            <p:bg/>
                                          </p:spTgt>
                                        </p:tgtEl>
                                        <p:attrNameLst>
                                          <p:attrName>style.visibility</p:attrName>
                                        </p:attrNameLst>
                                      </p:cBhvr>
                                      <p:to>
                                        <p:strVal val="visible"/>
                                      </p:to>
                                    </p:set>
                                    <p:anim calcmode="lin" valueType="num">
                                      <p:cBhvr>
                                        <p:cTn id="7" dur="500" fill="hold"/>
                                        <p:tgtEl>
                                          <p:spTgt spid="281">
                                            <p:bg/>
                                          </p:spTgt>
                                        </p:tgtEl>
                                        <p:attrNameLst>
                                          <p:attrName>ppt_x</p:attrName>
                                        </p:attrNameLst>
                                      </p:cBhvr>
                                      <p:tavLst>
                                        <p:tav tm="0">
                                          <p:val>
                                            <p:strVal val="#ppt_x"/>
                                          </p:val>
                                        </p:tav>
                                        <p:tav tm="100000">
                                          <p:val>
                                            <p:strVal val="#ppt_x"/>
                                          </p:val>
                                        </p:tav>
                                      </p:tavLst>
                                    </p:anim>
                                    <p:anim calcmode="lin" valueType="num">
                                      <p:cBhvr>
                                        <p:cTn id="8" dur="500" fill="hold"/>
                                        <p:tgtEl>
                                          <p:spTgt spid="28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81">
                                            <p:txEl>
                                              <p:pRg st="0" end="0"/>
                                            </p:txEl>
                                          </p:spTgt>
                                        </p:tgtEl>
                                        <p:attrNameLst>
                                          <p:attrName>style.visibility</p:attrName>
                                        </p:attrNameLst>
                                      </p:cBhvr>
                                      <p:to>
                                        <p:strVal val="visible"/>
                                      </p:to>
                                    </p:set>
                                    <p:anim calcmode="lin" valueType="num">
                                      <p:cBhvr>
                                        <p:cTn id="11" dur="500" fill="hold"/>
                                        <p:tgtEl>
                                          <p:spTgt spid="28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8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81">
                                            <p:txEl>
                                              <p:pRg st="1" end="1"/>
                                            </p:txEl>
                                          </p:spTgt>
                                        </p:tgtEl>
                                        <p:attrNameLst>
                                          <p:attrName>style.visibility</p:attrName>
                                        </p:attrNameLst>
                                      </p:cBhvr>
                                      <p:to>
                                        <p:strVal val="visible"/>
                                      </p:to>
                                    </p:set>
                                    <p:anim calcmode="lin" valueType="num">
                                      <p:cBhvr>
                                        <p:cTn id="17" dur="500" fill="hold"/>
                                        <p:tgtEl>
                                          <p:spTgt spid="28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8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81">
                                            <p:txEl>
                                              <p:pRg st="2" end="2"/>
                                            </p:txEl>
                                          </p:spTgt>
                                        </p:tgtEl>
                                        <p:attrNameLst>
                                          <p:attrName>style.visibility</p:attrName>
                                        </p:attrNameLst>
                                      </p:cBhvr>
                                      <p:to>
                                        <p:strVal val="visible"/>
                                      </p:to>
                                    </p:set>
                                    <p:anim calcmode="lin" valueType="num">
                                      <p:cBhvr>
                                        <p:cTn id="23" dur="500" fill="hold"/>
                                        <p:tgtEl>
                                          <p:spTgt spid="281">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8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281">
                                            <p:txEl>
                                              <p:pRg st="3" end="3"/>
                                            </p:txEl>
                                          </p:spTgt>
                                        </p:tgtEl>
                                        <p:attrNameLst>
                                          <p:attrName>style.visibility</p:attrName>
                                        </p:attrNameLst>
                                      </p:cBhvr>
                                      <p:to>
                                        <p:strVal val="visible"/>
                                      </p:to>
                                    </p:set>
                                    <p:anim calcmode="lin" valueType="num">
                                      <p:cBhvr>
                                        <p:cTn id="29" dur="500" fill="hold"/>
                                        <p:tgtEl>
                                          <p:spTgt spid="281">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8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iterate>
                                    <p:tmAbs val="0"/>
                                  </p:iterate>
                                  <p:childTnLst>
                                    <p:set>
                                      <p:cBhvr>
                                        <p:cTn id="34" fill="hold"/>
                                        <p:tgtEl>
                                          <p:spTgt spid="281">
                                            <p:txEl>
                                              <p:pRg st="4" end="4"/>
                                            </p:txEl>
                                          </p:spTgt>
                                        </p:tgtEl>
                                        <p:attrNameLst>
                                          <p:attrName>style.visibility</p:attrName>
                                        </p:attrNameLst>
                                      </p:cBhvr>
                                      <p:to>
                                        <p:strVal val="visible"/>
                                      </p:to>
                                    </p:set>
                                    <p:anim calcmode="lin" valueType="num">
                                      <p:cBhvr>
                                        <p:cTn id="35" dur="500" fill="hold"/>
                                        <p:tgtEl>
                                          <p:spTgt spid="28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8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 grpId="1" build="p" animBg="1" advAuto="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TERAPİSTİN İŞLEV VE ROLÜ</a:t>
            </a:r>
          </a:p>
        </p:txBody>
      </p:sp>
      <p:sp>
        <p:nvSpPr>
          <p:cNvPr id="284" name="Shape 284"/>
          <p:cNvSpPr>
            <a:spLocks noGrp="1"/>
          </p:cNvSpPr>
          <p:nvPr>
            <p:ph type="body" idx="1"/>
          </p:nvPr>
        </p:nvSpPr>
        <p:spPr>
          <a:xfrm>
            <a:off x="457200" y="1600199"/>
            <a:ext cx="8229600" cy="4525964"/>
          </a:xfrm>
          <a:prstGeom prst="rect">
            <a:avLst/>
          </a:prstGeom>
        </p:spPr>
        <p:txBody>
          <a:bodyPr/>
          <a:lstStyle/>
          <a:p>
            <a:pPr lvl="0">
              <a:lnSpc>
                <a:spcPct val="80000"/>
              </a:lnSpc>
              <a:spcBef>
                <a:spcPts val="500"/>
              </a:spcBef>
              <a:defRPr sz="1800"/>
            </a:pPr>
            <a:r>
              <a:rPr sz="2400"/>
              <a:t>Çözüm odaklı terapistlerin aşağıdaki noktaları göz önünde bulundurmaları önemlidir.</a:t>
            </a:r>
          </a:p>
          <a:p>
            <a:pPr marL="742950" lvl="1" indent="-285750">
              <a:lnSpc>
                <a:spcPct val="80000"/>
              </a:lnSpc>
              <a:spcBef>
                <a:spcPts val="500"/>
              </a:spcBef>
              <a:defRPr sz="1800"/>
            </a:pPr>
            <a:r>
              <a:rPr sz="2100"/>
              <a:t>Bir sorunun ortaya çıkış sebebini anlama çalışmak o sorunun çözümüne ilişkin gerekli adım olmayabilir.</a:t>
            </a:r>
          </a:p>
          <a:p>
            <a:pPr marL="742950" lvl="1" indent="-285750">
              <a:lnSpc>
                <a:spcPct val="80000"/>
              </a:lnSpc>
              <a:spcBef>
                <a:spcPts val="500"/>
              </a:spcBef>
              <a:defRPr sz="1800"/>
            </a:pPr>
            <a:r>
              <a:rPr sz="2100"/>
              <a:t>Başarılı bir terapi kişilerin nereye ulaşmak istediklerini bilmelerine dayanmaktadır.</a:t>
            </a:r>
          </a:p>
          <a:p>
            <a:pPr marL="742950" lvl="1" indent="-285750">
              <a:lnSpc>
                <a:spcPct val="80000"/>
              </a:lnSpc>
              <a:spcBef>
                <a:spcPts val="500"/>
              </a:spcBef>
              <a:defRPr sz="1800"/>
            </a:pPr>
            <a:r>
              <a:rPr sz="2100"/>
              <a:t>Problem ne kadar belirli olursa olsun, mutlaka danışanların kendi başlarına çözüm üretmeye çalıştıkları zamanlar vardır.</a:t>
            </a:r>
          </a:p>
          <a:p>
            <a:pPr marL="742950" lvl="1" indent="-285750">
              <a:lnSpc>
                <a:spcPct val="80000"/>
              </a:lnSpc>
              <a:spcBef>
                <a:spcPts val="500"/>
              </a:spcBef>
              <a:defRPr sz="1800"/>
            </a:pPr>
            <a:r>
              <a:rPr sz="2100"/>
              <a:t>Sorunlar temelde her zaman patolojiyi veya bozukluk olduğunu göstermez.</a:t>
            </a:r>
          </a:p>
          <a:p>
            <a:pPr marL="742950" lvl="1" indent="-285750">
              <a:lnSpc>
                <a:spcPct val="80000"/>
              </a:lnSpc>
              <a:spcBef>
                <a:spcPts val="500"/>
              </a:spcBef>
              <a:defRPr sz="1800"/>
            </a:pPr>
            <a:r>
              <a:rPr sz="2100"/>
              <a:t>Bazen en ufak değişikliklere bir sorunun çözümü için gerek duyulabilir.</a:t>
            </a:r>
          </a:p>
          <a:p>
            <a:pPr marL="742950" lvl="1" indent="-285750">
              <a:lnSpc>
                <a:spcPct val="80000"/>
              </a:lnSpc>
              <a:spcBef>
                <a:spcPts val="500"/>
              </a:spcBef>
              <a:defRPr sz="1800"/>
            </a:pPr>
            <a:r>
              <a:rPr sz="2100"/>
              <a:t> Hastaların terapi sürecinde işbirliği içerisine girebileceği yolları keşfetmek terapistin görevidir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84">
                                            <p:bg/>
                                          </p:spTgt>
                                        </p:tgtEl>
                                        <p:attrNameLst>
                                          <p:attrName>style.visibility</p:attrName>
                                        </p:attrNameLst>
                                      </p:cBhvr>
                                      <p:to>
                                        <p:strVal val="visible"/>
                                      </p:to>
                                    </p:set>
                                    <p:anim calcmode="lin" valueType="num">
                                      <p:cBhvr>
                                        <p:cTn id="7" dur="500" fill="hold"/>
                                        <p:tgtEl>
                                          <p:spTgt spid="284">
                                            <p:bg/>
                                          </p:spTgt>
                                        </p:tgtEl>
                                        <p:attrNameLst>
                                          <p:attrName>ppt_x</p:attrName>
                                        </p:attrNameLst>
                                      </p:cBhvr>
                                      <p:tavLst>
                                        <p:tav tm="0">
                                          <p:val>
                                            <p:strVal val="#ppt_x"/>
                                          </p:val>
                                        </p:tav>
                                        <p:tav tm="100000">
                                          <p:val>
                                            <p:strVal val="#ppt_x"/>
                                          </p:val>
                                        </p:tav>
                                      </p:tavLst>
                                    </p:anim>
                                    <p:anim calcmode="lin" valueType="num">
                                      <p:cBhvr>
                                        <p:cTn id="8" dur="500" fill="hold"/>
                                        <p:tgtEl>
                                          <p:spTgt spid="28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84">
                                            <p:txEl>
                                              <p:pRg st="0" end="0"/>
                                            </p:txEl>
                                          </p:spTgt>
                                        </p:tgtEl>
                                        <p:attrNameLst>
                                          <p:attrName>style.visibility</p:attrName>
                                        </p:attrNameLst>
                                      </p:cBhvr>
                                      <p:to>
                                        <p:strVal val="visible"/>
                                      </p:to>
                                    </p:set>
                                    <p:anim calcmode="lin" valueType="num">
                                      <p:cBhvr>
                                        <p:cTn id="11" dur="500" fill="hold"/>
                                        <p:tgtEl>
                                          <p:spTgt spid="28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8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284">
                                            <p:txEl>
                                              <p:pRg st="1" end="1"/>
                                            </p:txEl>
                                          </p:spTgt>
                                        </p:tgtEl>
                                        <p:attrNameLst>
                                          <p:attrName>style.visibility</p:attrName>
                                        </p:attrNameLst>
                                      </p:cBhvr>
                                      <p:to>
                                        <p:strVal val="visible"/>
                                      </p:to>
                                    </p:set>
                                    <p:anim calcmode="lin" valueType="num">
                                      <p:cBhvr>
                                        <p:cTn id="15" dur="500" fill="hold"/>
                                        <p:tgtEl>
                                          <p:spTgt spid="284">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84">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284">
                                            <p:txEl>
                                              <p:pRg st="2" end="2"/>
                                            </p:txEl>
                                          </p:spTgt>
                                        </p:tgtEl>
                                        <p:attrNameLst>
                                          <p:attrName>style.visibility</p:attrName>
                                        </p:attrNameLst>
                                      </p:cBhvr>
                                      <p:to>
                                        <p:strVal val="visible"/>
                                      </p:to>
                                    </p:set>
                                    <p:anim calcmode="lin" valueType="num">
                                      <p:cBhvr>
                                        <p:cTn id="19" dur="500" fill="hold"/>
                                        <p:tgtEl>
                                          <p:spTgt spid="284">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28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284">
                                            <p:txEl>
                                              <p:pRg st="3" end="3"/>
                                            </p:txEl>
                                          </p:spTgt>
                                        </p:tgtEl>
                                        <p:attrNameLst>
                                          <p:attrName>style.visibility</p:attrName>
                                        </p:attrNameLst>
                                      </p:cBhvr>
                                      <p:to>
                                        <p:strVal val="visible"/>
                                      </p:to>
                                    </p:set>
                                    <p:anim calcmode="lin" valueType="num">
                                      <p:cBhvr>
                                        <p:cTn id="23" dur="500" fill="hold"/>
                                        <p:tgtEl>
                                          <p:spTgt spid="284">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284">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284">
                                            <p:txEl>
                                              <p:pRg st="4" end="4"/>
                                            </p:txEl>
                                          </p:spTgt>
                                        </p:tgtEl>
                                        <p:attrNameLst>
                                          <p:attrName>style.visibility</p:attrName>
                                        </p:attrNameLst>
                                      </p:cBhvr>
                                      <p:to>
                                        <p:strVal val="visible"/>
                                      </p:to>
                                    </p:set>
                                    <p:anim calcmode="lin" valueType="num">
                                      <p:cBhvr>
                                        <p:cTn id="27" dur="500" fill="hold"/>
                                        <p:tgtEl>
                                          <p:spTgt spid="284">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84">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1">
                                  <p:stCondLst>
                                    <p:cond delay="0"/>
                                  </p:stCondLst>
                                  <p:iterate>
                                    <p:tmAbs val="0"/>
                                  </p:iterate>
                                  <p:childTnLst>
                                    <p:set>
                                      <p:cBhvr>
                                        <p:cTn id="30" fill="hold"/>
                                        <p:tgtEl>
                                          <p:spTgt spid="284">
                                            <p:txEl>
                                              <p:pRg st="5" end="5"/>
                                            </p:txEl>
                                          </p:spTgt>
                                        </p:tgtEl>
                                        <p:attrNameLst>
                                          <p:attrName>style.visibility</p:attrName>
                                        </p:attrNameLst>
                                      </p:cBhvr>
                                      <p:to>
                                        <p:strVal val="visible"/>
                                      </p:to>
                                    </p:set>
                                    <p:anim calcmode="lin" valueType="num">
                                      <p:cBhvr>
                                        <p:cTn id="31" dur="500" fill="hold"/>
                                        <p:tgtEl>
                                          <p:spTgt spid="284">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284">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1">
                                  <p:stCondLst>
                                    <p:cond delay="0"/>
                                  </p:stCondLst>
                                  <p:iterate>
                                    <p:tmAbs val="0"/>
                                  </p:iterate>
                                  <p:childTnLst>
                                    <p:set>
                                      <p:cBhvr>
                                        <p:cTn id="34" fill="hold"/>
                                        <p:tgtEl>
                                          <p:spTgt spid="284">
                                            <p:txEl>
                                              <p:pRg st="6" end="6"/>
                                            </p:txEl>
                                          </p:spTgt>
                                        </p:tgtEl>
                                        <p:attrNameLst>
                                          <p:attrName>style.visibility</p:attrName>
                                        </p:attrNameLst>
                                      </p:cBhvr>
                                      <p:to>
                                        <p:strVal val="visible"/>
                                      </p:to>
                                    </p:set>
                                    <p:anim calcmode="lin" valueType="num">
                                      <p:cBhvr>
                                        <p:cTn id="35" dur="500" fill="hold"/>
                                        <p:tgtEl>
                                          <p:spTgt spid="284">
                                            <p:txEl>
                                              <p:pRg st="6" end="6"/>
                                            </p:txEl>
                                          </p:spTgt>
                                        </p:tgtEl>
                                        <p:attrNameLst>
                                          <p:attrName>ppt_x</p:attrName>
                                        </p:attrNameLst>
                                      </p:cBhvr>
                                      <p:tavLst>
                                        <p:tav tm="0">
                                          <p:val>
                                            <p:strVal val="#ppt_x"/>
                                          </p:val>
                                        </p:tav>
                                        <p:tav tm="100000">
                                          <p:val>
                                            <p:strVal val="#ppt_x"/>
                                          </p:val>
                                        </p:tav>
                                      </p:tavLst>
                                    </p:anim>
                                    <p:anim calcmode="lin" valueType="num">
                                      <p:cBhvr>
                                        <p:cTn id="36" dur="500" fill="hold"/>
                                        <p:tgtEl>
                                          <p:spTgt spid="28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 grpId="1" build="p"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0" y="274638"/>
            <a:ext cx="8229600" cy="1143000"/>
          </a:xfrm>
          <a:prstGeom prst="rect">
            <a:avLst/>
          </a:prstGeom>
        </p:spPr>
        <p:txBody>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71" name="Shape 71"/>
          <p:cNvSpPr>
            <a:spLocks noGrp="1"/>
          </p:cNvSpPr>
          <p:nvPr>
            <p:ph type="body" idx="1"/>
          </p:nvPr>
        </p:nvSpPr>
        <p:spPr>
          <a:xfrm>
            <a:off x="457200" y="1600199"/>
            <a:ext cx="8229600" cy="4525964"/>
          </a:xfrm>
          <a:prstGeom prst="rect">
            <a:avLst/>
          </a:prstGeom>
        </p:spPr>
        <p:txBody>
          <a:bodyPr/>
          <a:lstStyle/>
          <a:p>
            <a:pPr lvl="0">
              <a:defRPr sz="1800"/>
            </a:pPr>
            <a:r>
              <a:rPr sz="3200"/>
              <a:t>Terapi şimdiki an ve geçmiş üzerinde odaklanmaktan çok, sorunu çözülebilme olasılığının olduğu gelecek üzerinde odaklanmaktadır.</a:t>
            </a:r>
          </a:p>
          <a:p>
            <a:pPr lvl="0">
              <a:defRPr sz="1800"/>
            </a:pPr>
            <a:r>
              <a:rPr sz="3200"/>
              <a:t>Terapi, sorunun ya da yakınmanın olmadığı zamanlar üzerinde yoğunlaşmaktadır.Sorunun olmadığı bu anlar nadir durumlar olarak nitelendirilmektedir.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71">
                                            <p:bg/>
                                          </p:spTgt>
                                        </p:tgtEl>
                                        <p:attrNameLst>
                                          <p:attrName>style.visibility</p:attrName>
                                        </p:attrNameLst>
                                      </p:cBhvr>
                                      <p:to>
                                        <p:strVal val="visible"/>
                                      </p:to>
                                    </p:set>
                                    <p:anim calcmode="lin" valueType="num">
                                      <p:cBhvr>
                                        <p:cTn id="7" dur="500" fill="hold"/>
                                        <p:tgtEl>
                                          <p:spTgt spid="71">
                                            <p:bg/>
                                          </p:spTgt>
                                        </p:tgtEl>
                                        <p:attrNameLst>
                                          <p:attrName>ppt_x</p:attrName>
                                        </p:attrNameLst>
                                      </p:cBhvr>
                                      <p:tavLst>
                                        <p:tav tm="0">
                                          <p:val>
                                            <p:strVal val="#ppt_x"/>
                                          </p:val>
                                        </p:tav>
                                        <p:tav tm="100000">
                                          <p:val>
                                            <p:strVal val="#ppt_x"/>
                                          </p:val>
                                        </p:tav>
                                      </p:tavLst>
                                    </p:anim>
                                    <p:anim calcmode="lin" valueType="num">
                                      <p:cBhvr>
                                        <p:cTn id="8" dur="500" fill="hold"/>
                                        <p:tgtEl>
                                          <p:spTgt spid="7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71">
                                            <p:txEl>
                                              <p:pRg st="0" end="0"/>
                                            </p:txEl>
                                          </p:spTgt>
                                        </p:tgtEl>
                                        <p:attrNameLst>
                                          <p:attrName>style.visibility</p:attrName>
                                        </p:attrNameLst>
                                      </p:cBhvr>
                                      <p:to>
                                        <p:strVal val="visible"/>
                                      </p:to>
                                    </p:set>
                                    <p:anim calcmode="lin" valueType="num">
                                      <p:cBhvr>
                                        <p:cTn id="11" dur="5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71">
                                            <p:txEl>
                                              <p:pRg st="1" end="1"/>
                                            </p:txEl>
                                          </p:spTgt>
                                        </p:tgtEl>
                                        <p:attrNameLst>
                                          <p:attrName>style.visibility</p:attrName>
                                        </p:attrNameLst>
                                      </p:cBhvr>
                                      <p:to>
                                        <p:strVal val="visible"/>
                                      </p:to>
                                    </p:set>
                                    <p:anim calcmode="lin" valueType="num">
                                      <p:cBhvr>
                                        <p:cTn id="17" dur="500" fill="hold"/>
                                        <p:tgtEl>
                                          <p:spTgt spid="7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1" build="p" animBg="1" advAuto="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Shape 286"/>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TERAPİSTİN İŞLEV VE ROLÜ</a:t>
            </a:r>
          </a:p>
        </p:txBody>
      </p:sp>
      <p:sp>
        <p:nvSpPr>
          <p:cNvPr id="287" name="Shape 287"/>
          <p:cNvSpPr>
            <a:spLocks noGrp="1"/>
          </p:cNvSpPr>
          <p:nvPr>
            <p:ph type="body" idx="1"/>
          </p:nvPr>
        </p:nvSpPr>
        <p:spPr>
          <a:xfrm>
            <a:off x="457200" y="1600199"/>
            <a:ext cx="8229600" cy="4525964"/>
          </a:xfrm>
          <a:prstGeom prst="rect">
            <a:avLst/>
          </a:prstGeom>
        </p:spPr>
        <p:txBody>
          <a:bodyPr/>
          <a:lstStyle/>
          <a:p>
            <a:pPr lvl="0">
              <a:defRPr sz="1800"/>
            </a:pPr>
            <a:r>
              <a:rPr sz="3200"/>
              <a:t>Çözüm odaklı terapistler, “bilmeme” konumunu, danışanların yaşamları hakkında uzman olmaları için araç olarak kullanırlar. </a:t>
            </a:r>
          </a:p>
          <a:p>
            <a:pPr lvl="0">
              <a:defRPr sz="1800"/>
            </a:pPr>
            <a:r>
              <a:rPr sz="3200"/>
              <a:t>Terapistler, danışanın yaptıklarının ve deneyimlerinin önemli olduğunu bilen bir uzman.mış gibi davranmazlar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87">
                                            <p:bg/>
                                          </p:spTgt>
                                        </p:tgtEl>
                                        <p:attrNameLst>
                                          <p:attrName>style.visibility</p:attrName>
                                        </p:attrNameLst>
                                      </p:cBhvr>
                                      <p:to>
                                        <p:strVal val="visible"/>
                                      </p:to>
                                    </p:set>
                                    <p:anim calcmode="lin" valueType="num">
                                      <p:cBhvr>
                                        <p:cTn id="7" dur="500" fill="hold"/>
                                        <p:tgtEl>
                                          <p:spTgt spid="287">
                                            <p:bg/>
                                          </p:spTgt>
                                        </p:tgtEl>
                                        <p:attrNameLst>
                                          <p:attrName>ppt_x</p:attrName>
                                        </p:attrNameLst>
                                      </p:cBhvr>
                                      <p:tavLst>
                                        <p:tav tm="0">
                                          <p:val>
                                            <p:strVal val="#ppt_x"/>
                                          </p:val>
                                        </p:tav>
                                        <p:tav tm="100000">
                                          <p:val>
                                            <p:strVal val="#ppt_x"/>
                                          </p:val>
                                        </p:tav>
                                      </p:tavLst>
                                    </p:anim>
                                    <p:anim calcmode="lin" valueType="num">
                                      <p:cBhvr>
                                        <p:cTn id="8" dur="500" fill="hold"/>
                                        <p:tgtEl>
                                          <p:spTgt spid="28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87">
                                            <p:txEl>
                                              <p:pRg st="0" end="0"/>
                                            </p:txEl>
                                          </p:spTgt>
                                        </p:tgtEl>
                                        <p:attrNameLst>
                                          <p:attrName>style.visibility</p:attrName>
                                        </p:attrNameLst>
                                      </p:cBhvr>
                                      <p:to>
                                        <p:strVal val="visible"/>
                                      </p:to>
                                    </p:set>
                                    <p:anim calcmode="lin" valueType="num">
                                      <p:cBhvr>
                                        <p:cTn id="11" dur="500" fill="hold"/>
                                        <p:tgtEl>
                                          <p:spTgt spid="28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87">
                                            <p:txEl>
                                              <p:pRg st="1" end="1"/>
                                            </p:txEl>
                                          </p:spTgt>
                                        </p:tgtEl>
                                        <p:attrNameLst>
                                          <p:attrName>style.visibility</p:attrName>
                                        </p:attrNameLst>
                                      </p:cBhvr>
                                      <p:to>
                                        <p:strVal val="visible"/>
                                      </p:to>
                                    </p:set>
                                    <p:anim calcmode="lin" valueType="num">
                                      <p:cBhvr>
                                        <p:cTn id="17" dur="500" fill="hold"/>
                                        <p:tgtEl>
                                          <p:spTgt spid="28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 grpId="1" build="p" animBg="1" advAuto="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Shape 289"/>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TERAPİSTİN İŞLEV VE ROLÜ</a:t>
            </a:r>
          </a:p>
        </p:txBody>
      </p:sp>
      <p:sp>
        <p:nvSpPr>
          <p:cNvPr id="290" name="Shape 290"/>
          <p:cNvSpPr>
            <a:spLocks noGrp="1"/>
          </p:cNvSpPr>
          <p:nvPr>
            <p:ph type="body" idx="1"/>
          </p:nvPr>
        </p:nvSpPr>
        <p:spPr>
          <a:xfrm>
            <a:off x="457200" y="1600199"/>
            <a:ext cx="8229600" cy="4525964"/>
          </a:xfrm>
          <a:prstGeom prst="rect">
            <a:avLst/>
          </a:prstGeom>
        </p:spPr>
        <p:txBody>
          <a:bodyPr/>
          <a:lstStyle/>
          <a:p>
            <a:pPr lvl="0">
              <a:defRPr sz="1800"/>
            </a:pPr>
            <a:r>
              <a:rPr sz="3200"/>
              <a:t>Bu yaklaşım, danışanı değerlendirmede ve terapiyi uygulamada terapistin işlev ve rolünü uzman olarak gören geleneksel terapistlerinkinden oldukça farklılaştırmıştır.</a:t>
            </a:r>
          </a:p>
          <a:p>
            <a:pPr lvl="0">
              <a:defRPr sz="1800"/>
            </a:pPr>
            <a:r>
              <a:rPr sz="3200"/>
              <a:t>Terapistler, işbirliğine dayalı bir ilişki geliştirmek için uğraşırlar.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90">
                                            <p:bg/>
                                          </p:spTgt>
                                        </p:tgtEl>
                                        <p:attrNameLst>
                                          <p:attrName>style.visibility</p:attrName>
                                        </p:attrNameLst>
                                      </p:cBhvr>
                                      <p:to>
                                        <p:strVal val="visible"/>
                                      </p:to>
                                    </p:set>
                                    <p:anim calcmode="lin" valueType="num">
                                      <p:cBhvr>
                                        <p:cTn id="7" dur="500" fill="hold"/>
                                        <p:tgtEl>
                                          <p:spTgt spid="290">
                                            <p:bg/>
                                          </p:spTgt>
                                        </p:tgtEl>
                                        <p:attrNameLst>
                                          <p:attrName>ppt_x</p:attrName>
                                        </p:attrNameLst>
                                      </p:cBhvr>
                                      <p:tavLst>
                                        <p:tav tm="0">
                                          <p:val>
                                            <p:strVal val="#ppt_x"/>
                                          </p:val>
                                        </p:tav>
                                        <p:tav tm="100000">
                                          <p:val>
                                            <p:strVal val="#ppt_x"/>
                                          </p:val>
                                        </p:tav>
                                      </p:tavLst>
                                    </p:anim>
                                    <p:anim calcmode="lin" valueType="num">
                                      <p:cBhvr>
                                        <p:cTn id="8" dur="500" fill="hold"/>
                                        <p:tgtEl>
                                          <p:spTgt spid="29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90">
                                            <p:txEl>
                                              <p:pRg st="0" end="0"/>
                                            </p:txEl>
                                          </p:spTgt>
                                        </p:tgtEl>
                                        <p:attrNameLst>
                                          <p:attrName>style.visibility</p:attrName>
                                        </p:attrNameLst>
                                      </p:cBhvr>
                                      <p:to>
                                        <p:strVal val="visible"/>
                                      </p:to>
                                    </p:set>
                                    <p:anim calcmode="lin" valueType="num">
                                      <p:cBhvr>
                                        <p:cTn id="11" dur="500" fill="hold"/>
                                        <p:tgtEl>
                                          <p:spTgt spid="29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90">
                                            <p:txEl>
                                              <p:pRg st="1" end="1"/>
                                            </p:txEl>
                                          </p:spTgt>
                                        </p:tgtEl>
                                        <p:attrNameLst>
                                          <p:attrName>style.visibility</p:attrName>
                                        </p:attrNameLst>
                                      </p:cBhvr>
                                      <p:to>
                                        <p:strVal val="visible"/>
                                      </p:to>
                                    </p:set>
                                    <p:anim calcmode="lin" valueType="num">
                                      <p:cBhvr>
                                        <p:cTn id="17" dur="500" fill="hold"/>
                                        <p:tgtEl>
                                          <p:spTgt spid="29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9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 grpId="1" build="p" animBg="1" advAuto="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TERAPİSTİN İŞLEV VE ROLÜ</a:t>
            </a:r>
          </a:p>
        </p:txBody>
      </p:sp>
      <p:sp>
        <p:nvSpPr>
          <p:cNvPr id="293" name="Shape 293"/>
          <p:cNvSpPr>
            <a:spLocks noGrp="1"/>
          </p:cNvSpPr>
          <p:nvPr>
            <p:ph type="body" idx="1"/>
          </p:nvPr>
        </p:nvSpPr>
        <p:spPr>
          <a:xfrm>
            <a:off x="457200" y="1600199"/>
            <a:ext cx="8229600" cy="4525964"/>
          </a:xfrm>
          <a:prstGeom prst="rect">
            <a:avLst/>
          </a:prstGeom>
        </p:spPr>
        <p:txBody>
          <a:bodyPr/>
          <a:lstStyle/>
          <a:p>
            <a:pPr lvl="0">
              <a:defRPr sz="1800"/>
            </a:pPr>
            <a:r>
              <a:rPr sz="3200"/>
              <a:t>Terapistler karşılıklı saygıya, diyaloga, araştırmaya ve doğrulamaya dayalı bir ortam yaratırlar. </a:t>
            </a:r>
          </a:p>
          <a:p>
            <a:pPr lvl="0">
              <a:defRPr sz="1800"/>
            </a:pPr>
            <a:r>
              <a:rPr sz="3200"/>
              <a:t>Böyle bir ortamda danışanlar, hikayelerini oluşturmada, araştırmada ve yeniden yazmada kendilerini özgür hissederler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93">
                                            <p:bg/>
                                          </p:spTgt>
                                        </p:tgtEl>
                                        <p:attrNameLst>
                                          <p:attrName>style.visibility</p:attrName>
                                        </p:attrNameLst>
                                      </p:cBhvr>
                                      <p:to>
                                        <p:strVal val="visible"/>
                                      </p:to>
                                    </p:set>
                                    <p:anim calcmode="lin" valueType="num">
                                      <p:cBhvr>
                                        <p:cTn id="7" dur="500" fill="hold"/>
                                        <p:tgtEl>
                                          <p:spTgt spid="293">
                                            <p:bg/>
                                          </p:spTgt>
                                        </p:tgtEl>
                                        <p:attrNameLst>
                                          <p:attrName>ppt_x</p:attrName>
                                        </p:attrNameLst>
                                      </p:cBhvr>
                                      <p:tavLst>
                                        <p:tav tm="0">
                                          <p:val>
                                            <p:strVal val="#ppt_x"/>
                                          </p:val>
                                        </p:tav>
                                        <p:tav tm="100000">
                                          <p:val>
                                            <p:strVal val="#ppt_x"/>
                                          </p:val>
                                        </p:tav>
                                      </p:tavLst>
                                    </p:anim>
                                    <p:anim calcmode="lin" valueType="num">
                                      <p:cBhvr>
                                        <p:cTn id="8" dur="500" fill="hold"/>
                                        <p:tgtEl>
                                          <p:spTgt spid="29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93">
                                            <p:txEl>
                                              <p:pRg st="0" end="0"/>
                                            </p:txEl>
                                          </p:spTgt>
                                        </p:tgtEl>
                                        <p:attrNameLst>
                                          <p:attrName>style.visibility</p:attrName>
                                        </p:attrNameLst>
                                      </p:cBhvr>
                                      <p:to>
                                        <p:strVal val="visible"/>
                                      </p:to>
                                    </p:set>
                                    <p:anim calcmode="lin" valueType="num">
                                      <p:cBhvr>
                                        <p:cTn id="11" dur="500" fill="hold"/>
                                        <p:tgtEl>
                                          <p:spTgt spid="29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93">
                                            <p:txEl>
                                              <p:pRg st="1" end="1"/>
                                            </p:txEl>
                                          </p:spTgt>
                                        </p:tgtEl>
                                        <p:attrNameLst>
                                          <p:attrName>style.visibility</p:attrName>
                                        </p:attrNameLst>
                                      </p:cBhvr>
                                      <p:to>
                                        <p:strVal val="visible"/>
                                      </p:to>
                                    </p:set>
                                    <p:anim calcmode="lin" valueType="num">
                                      <p:cBhvr>
                                        <p:cTn id="17" dur="500" fill="hold"/>
                                        <p:tgtEl>
                                          <p:spTgt spid="293">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9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 grpId="1" build="p" animBg="1" advAuto="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Shape 295"/>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TERAPİSTİN İŞLEV VE ROLÜ</a:t>
            </a:r>
          </a:p>
        </p:txBody>
      </p:sp>
      <p:sp>
        <p:nvSpPr>
          <p:cNvPr id="296" name="Shape 296"/>
          <p:cNvSpPr>
            <a:spLocks noGrp="1"/>
          </p:cNvSpPr>
          <p:nvPr>
            <p:ph type="body" idx="1"/>
          </p:nvPr>
        </p:nvSpPr>
        <p:spPr>
          <a:xfrm>
            <a:off x="457200" y="1600199"/>
            <a:ext cx="8229600" cy="4525964"/>
          </a:xfrm>
          <a:prstGeom prst="rect">
            <a:avLst/>
          </a:prstGeom>
        </p:spPr>
        <p:txBody>
          <a:bodyPr/>
          <a:lstStyle/>
          <a:p>
            <a:pPr marL="322325" lvl="0" indent="-322325" defTabSz="859536">
              <a:lnSpc>
                <a:spcPct val="90000"/>
              </a:lnSpc>
              <a:defRPr sz="1800"/>
            </a:pPr>
            <a:r>
              <a:rPr sz="3008"/>
              <a:t>Temel terapötik görev, danışanların durumlarını, olmasını istedikleri şekilde nasıl değiştirecekleri ve bu değişimi nasıl sağlayacakları ile ilgili olarak, onlara yardımcı olmaktır. Şu soruları burada faydalı olabilir: </a:t>
            </a:r>
          </a:p>
          <a:p>
            <a:pPr marL="322325" lvl="0" indent="-322325" defTabSz="859536">
              <a:lnSpc>
                <a:spcPct val="90000"/>
              </a:lnSpc>
              <a:defRPr sz="1800"/>
            </a:pPr>
            <a:r>
              <a:rPr sz="3008" i="1"/>
              <a:t>“Buraya gelmeyi neden istiyorsunuz ?”</a:t>
            </a:r>
            <a:r>
              <a:rPr sz="3008"/>
              <a:t>, </a:t>
            </a:r>
          </a:p>
          <a:p>
            <a:pPr marL="322325" lvl="0" indent="-322325" defTabSz="859536">
              <a:lnSpc>
                <a:spcPct val="90000"/>
              </a:lnSpc>
              <a:defRPr sz="1800"/>
            </a:pPr>
            <a:r>
              <a:rPr sz="3008"/>
              <a:t>“</a:t>
            </a:r>
            <a:r>
              <a:rPr sz="3008" i="1"/>
              <a:t>Bu size ne gibi bir farklılık sağladı</a:t>
            </a:r>
            <a:r>
              <a:rPr sz="3008"/>
              <a:t>?” ve </a:t>
            </a:r>
          </a:p>
          <a:p>
            <a:pPr marL="322325" lvl="0" indent="-322325" defTabSz="859536">
              <a:lnSpc>
                <a:spcPct val="90000"/>
              </a:lnSpc>
              <a:defRPr sz="1800"/>
            </a:pPr>
            <a:r>
              <a:rPr sz="3008"/>
              <a:t>“</a:t>
            </a:r>
            <a:r>
              <a:rPr sz="3008" i="1"/>
              <a:t>İstediğiniz değişikliğin olduğuna dair işaretler neler olabilir</a:t>
            </a:r>
            <a:r>
              <a:rPr sz="3008"/>
              <a:t>?”</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96">
                                            <p:bg/>
                                          </p:spTgt>
                                        </p:tgtEl>
                                        <p:attrNameLst>
                                          <p:attrName>style.visibility</p:attrName>
                                        </p:attrNameLst>
                                      </p:cBhvr>
                                      <p:to>
                                        <p:strVal val="visible"/>
                                      </p:to>
                                    </p:set>
                                    <p:anim calcmode="lin" valueType="num">
                                      <p:cBhvr>
                                        <p:cTn id="7" dur="500" fill="hold"/>
                                        <p:tgtEl>
                                          <p:spTgt spid="296">
                                            <p:bg/>
                                          </p:spTgt>
                                        </p:tgtEl>
                                        <p:attrNameLst>
                                          <p:attrName>ppt_x</p:attrName>
                                        </p:attrNameLst>
                                      </p:cBhvr>
                                      <p:tavLst>
                                        <p:tav tm="0">
                                          <p:val>
                                            <p:strVal val="#ppt_x"/>
                                          </p:val>
                                        </p:tav>
                                        <p:tav tm="100000">
                                          <p:val>
                                            <p:strVal val="#ppt_x"/>
                                          </p:val>
                                        </p:tav>
                                      </p:tavLst>
                                    </p:anim>
                                    <p:anim calcmode="lin" valueType="num">
                                      <p:cBhvr>
                                        <p:cTn id="8" dur="500" fill="hold"/>
                                        <p:tgtEl>
                                          <p:spTgt spid="29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96">
                                            <p:txEl>
                                              <p:pRg st="0" end="0"/>
                                            </p:txEl>
                                          </p:spTgt>
                                        </p:tgtEl>
                                        <p:attrNameLst>
                                          <p:attrName>style.visibility</p:attrName>
                                        </p:attrNameLst>
                                      </p:cBhvr>
                                      <p:to>
                                        <p:strVal val="visible"/>
                                      </p:to>
                                    </p:set>
                                    <p:anim calcmode="lin" valueType="num">
                                      <p:cBhvr>
                                        <p:cTn id="11" dur="500" fill="hold"/>
                                        <p:tgtEl>
                                          <p:spTgt spid="29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9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296">
                                            <p:txEl>
                                              <p:pRg st="1" end="1"/>
                                            </p:txEl>
                                          </p:spTgt>
                                        </p:tgtEl>
                                        <p:attrNameLst>
                                          <p:attrName>style.visibility</p:attrName>
                                        </p:attrNameLst>
                                      </p:cBhvr>
                                      <p:to>
                                        <p:strVal val="visible"/>
                                      </p:to>
                                    </p:set>
                                    <p:anim calcmode="lin" valueType="num">
                                      <p:cBhvr>
                                        <p:cTn id="17" dur="500" fill="hold"/>
                                        <p:tgtEl>
                                          <p:spTgt spid="296">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29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296">
                                            <p:txEl>
                                              <p:pRg st="2" end="2"/>
                                            </p:txEl>
                                          </p:spTgt>
                                        </p:tgtEl>
                                        <p:attrNameLst>
                                          <p:attrName>style.visibility</p:attrName>
                                        </p:attrNameLst>
                                      </p:cBhvr>
                                      <p:to>
                                        <p:strVal val="visible"/>
                                      </p:to>
                                    </p:set>
                                    <p:anim calcmode="lin" valueType="num">
                                      <p:cBhvr>
                                        <p:cTn id="23" dur="500" fill="hold"/>
                                        <p:tgtEl>
                                          <p:spTgt spid="296">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29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iterate>
                                    <p:tmAbs val="0"/>
                                  </p:iterate>
                                  <p:childTnLst>
                                    <p:set>
                                      <p:cBhvr>
                                        <p:cTn id="28" fill="hold"/>
                                        <p:tgtEl>
                                          <p:spTgt spid="296">
                                            <p:txEl>
                                              <p:pRg st="3" end="3"/>
                                            </p:txEl>
                                          </p:spTgt>
                                        </p:tgtEl>
                                        <p:attrNameLst>
                                          <p:attrName>style.visibility</p:attrName>
                                        </p:attrNameLst>
                                      </p:cBhvr>
                                      <p:to>
                                        <p:strVal val="visible"/>
                                      </p:to>
                                    </p:set>
                                    <p:anim calcmode="lin" valueType="num">
                                      <p:cBhvr>
                                        <p:cTn id="29" dur="500" fill="hold"/>
                                        <p:tgtEl>
                                          <p:spTgt spid="296">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9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 grpId="1" build="p" animBg="1" advAuto="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Shape 298"/>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TERAPİSTİN İŞLEV VE ROLÜ</a:t>
            </a:r>
          </a:p>
        </p:txBody>
      </p:sp>
      <p:sp>
        <p:nvSpPr>
          <p:cNvPr id="299" name="Shape 299"/>
          <p:cNvSpPr>
            <a:spLocks noGrp="1"/>
          </p:cNvSpPr>
          <p:nvPr>
            <p:ph type="body" idx="1"/>
          </p:nvPr>
        </p:nvSpPr>
        <p:spPr>
          <a:xfrm>
            <a:off x="457200" y="1600199"/>
            <a:ext cx="8229600" cy="4525964"/>
          </a:xfrm>
          <a:prstGeom prst="rect">
            <a:avLst/>
          </a:prstGeom>
        </p:spPr>
        <p:txBody>
          <a:bodyPr/>
          <a:lstStyle/>
          <a:p>
            <a:pPr lvl="0">
              <a:lnSpc>
                <a:spcPct val="80000"/>
              </a:lnSpc>
              <a:spcBef>
                <a:spcPts val="600"/>
              </a:spcBef>
              <a:defRPr sz="1800"/>
            </a:pPr>
            <a:r>
              <a:rPr sz="2700"/>
              <a:t>Kiser ve diğerleri çözüm odaklı terapistin 5 amacını şu şekilde açıklar:</a:t>
            </a:r>
          </a:p>
          <a:p>
            <a:pPr marL="914400" lvl="1" indent="-514350">
              <a:lnSpc>
                <a:spcPct val="80000"/>
              </a:lnSpc>
              <a:spcBef>
                <a:spcPts val="500"/>
              </a:spcBef>
              <a:buFontTx/>
              <a:buAutoNum type="arabicPeriod"/>
              <a:defRPr sz="1800"/>
            </a:pPr>
            <a:r>
              <a:rPr sz="2300"/>
              <a:t>Danışan ile işbirliği içinde çözümler üretme.</a:t>
            </a:r>
          </a:p>
          <a:p>
            <a:pPr marL="914400" lvl="1" indent="-514350">
              <a:lnSpc>
                <a:spcPct val="80000"/>
              </a:lnSpc>
              <a:spcBef>
                <a:spcPts val="500"/>
              </a:spcBef>
              <a:buFontTx/>
              <a:buAutoNum type="arabicPeriod"/>
              <a:defRPr sz="1800"/>
            </a:pPr>
            <a:r>
              <a:rPr sz="2300"/>
              <a:t>Anlamaya çalışarak anında yardım etme ve danışanın probleme bakış açısına katılma.</a:t>
            </a:r>
          </a:p>
          <a:p>
            <a:pPr marL="914400" lvl="1" indent="-514350">
              <a:lnSpc>
                <a:spcPct val="80000"/>
              </a:lnSpc>
              <a:spcBef>
                <a:spcPts val="500"/>
              </a:spcBef>
              <a:buFontTx/>
              <a:buAutoNum type="arabicPeriod"/>
              <a:defRPr sz="1800"/>
            </a:pPr>
            <a:r>
              <a:rPr sz="2300"/>
              <a:t>Danışanın ve ailesinin problemin olmadığı durumlarda farklı olarak ne yaptığını anlatması için danışan ile araştırma yapma.</a:t>
            </a:r>
          </a:p>
          <a:p>
            <a:pPr marL="914400" lvl="1" indent="-514350">
              <a:lnSpc>
                <a:spcPct val="80000"/>
              </a:lnSpc>
              <a:spcBef>
                <a:spcPts val="500"/>
              </a:spcBef>
              <a:buFontTx/>
              <a:buAutoNum type="arabicPeriod"/>
              <a:defRPr sz="1800"/>
            </a:pPr>
            <a:r>
              <a:rPr sz="2300"/>
              <a:t>Danışanın problemine yardım etme ve gleişme gösterdiği zaman farklı olarak ne yapıyor olabileceğini keşfetmek için derecelendirme soruları kullanma.</a:t>
            </a:r>
          </a:p>
          <a:p>
            <a:pPr marL="914400" lvl="1" indent="-514350">
              <a:lnSpc>
                <a:spcPct val="80000"/>
              </a:lnSpc>
              <a:spcBef>
                <a:spcPts val="500"/>
              </a:spcBef>
              <a:buFontTx/>
              <a:buAutoNum type="arabicPeriod"/>
              <a:defRPr sz="1800"/>
            </a:pPr>
            <a:r>
              <a:rPr sz="2300"/>
              <a:t>Danışana problem olmadığı zaman davranışlarını pekiştirecek görevler verme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299">
                                            <p:bg/>
                                          </p:spTgt>
                                        </p:tgtEl>
                                        <p:attrNameLst>
                                          <p:attrName>style.visibility</p:attrName>
                                        </p:attrNameLst>
                                      </p:cBhvr>
                                      <p:to>
                                        <p:strVal val="visible"/>
                                      </p:to>
                                    </p:set>
                                    <p:anim calcmode="lin" valueType="num">
                                      <p:cBhvr>
                                        <p:cTn id="7" dur="500" fill="hold"/>
                                        <p:tgtEl>
                                          <p:spTgt spid="299">
                                            <p:bg/>
                                          </p:spTgt>
                                        </p:tgtEl>
                                        <p:attrNameLst>
                                          <p:attrName>ppt_x</p:attrName>
                                        </p:attrNameLst>
                                      </p:cBhvr>
                                      <p:tavLst>
                                        <p:tav tm="0">
                                          <p:val>
                                            <p:strVal val="#ppt_x"/>
                                          </p:val>
                                        </p:tav>
                                        <p:tav tm="100000">
                                          <p:val>
                                            <p:strVal val="#ppt_x"/>
                                          </p:val>
                                        </p:tav>
                                      </p:tavLst>
                                    </p:anim>
                                    <p:anim calcmode="lin" valueType="num">
                                      <p:cBhvr>
                                        <p:cTn id="8" dur="500" fill="hold"/>
                                        <p:tgtEl>
                                          <p:spTgt spid="29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299">
                                            <p:txEl>
                                              <p:pRg st="0" end="0"/>
                                            </p:txEl>
                                          </p:spTgt>
                                        </p:tgtEl>
                                        <p:attrNameLst>
                                          <p:attrName>style.visibility</p:attrName>
                                        </p:attrNameLst>
                                      </p:cBhvr>
                                      <p:to>
                                        <p:strVal val="visible"/>
                                      </p:to>
                                    </p:set>
                                    <p:anim calcmode="lin" valueType="num">
                                      <p:cBhvr>
                                        <p:cTn id="11" dur="500" fill="hold"/>
                                        <p:tgtEl>
                                          <p:spTgt spid="29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299">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299">
                                            <p:txEl>
                                              <p:pRg st="1" end="1"/>
                                            </p:txEl>
                                          </p:spTgt>
                                        </p:tgtEl>
                                        <p:attrNameLst>
                                          <p:attrName>style.visibility</p:attrName>
                                        </p:attrNameLst>
                                      </p:cBhvr>
                                      <p:to>
                                        <p:strVal val="visible"/>
                                      </p:to>
                                    </p:set>
                                    <p:anim calcmode="lin" valueType="num">
                                      <p:cBhvr>
                                        <p:cTn id="15" dur="500" fill="hold"/>
                                        <p:tgtEl>
                                          <p:spTgt spid="299">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299">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299">
                                            <p:txEl>
                                              <p:pRg st="2" end="2"/>
                                            </p:txEl>
                                          </p:spTgt>
                                        </p:tgtEl>
                                        <p:attrNameLst>
                                          <p:attrName>style.visibility</p:attrName>
                                        </p:attrNameLst>
                                      </p:cBhvr>
                                      <p:to>
                                        <p:strVal val="visible"/>
                                      </p:to>
                                    </p:set>
                                    <p:anim calcmode="lin" valueType="num">
                                      <p:cBhvr>
                                        <p:cTn id="19" dur="500" fill="hold"/>
                                        <p:tgtEl>
                                          <p:spTgt spid="299">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299">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299">
                                            <p:txEl>
                                              <p:pRg st="3" end="3"/>
                                            </p:txEl>
                                          </p:spTgt>
                                        </p:tgtEl>
                                        <p:attrNameLst>
                                          <p:attrName>style.visibility</p:attrName>
                                        </p:attrNameLst>
                                      </p:cBhvr>
                                      <p:to>
                                        <p:strVal val="visible"/>
                                      </p:to>
                                    </p:set>
                                    <p:anim calcmode="lin" valueType="num">
                                      <p:cBhvr>
                                        <p:cTn id="23" dur="500" fill="hold"/>
                                        <p:tgtEl>
                                          <p:spTgt spid="299">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299">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299">
                                            <p:txEl>
                                              <p:pRg st="4" end="4"/>
                                            </p:txEl>
                                          </p:spTgt>
                                        </p:tgtEl>
                                        <p:attrNameLst>
                                          <p:attrName>style.visibility</p:attrName>
                                        </p:attrNameLst>
                                      </p:cBhvr>
                                      <p:to>
                                        <p:strVal val="visible"/>
                                      </p:to>
                                    </p:set>
                                    <p:anim calcmode="lin" valueType="num">
                                      <p:cBhvr>
                                        <p:cTn id="27" dur="500" fill="hold"/>
                                        <p:tgtEl>
                                          <p:spTgt spid="299">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299">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1">
                                  <p:stCondLst>
                                    <p:cond delay="0"/>
                                  </p:stCondLst>
                                  <p:iterate>
                                    <p:tmAbs val="0"/>
                                  </p:iterate>
                                  <p:childTnLst>
                                    <p:set>
                                      <p:cBhvr>
                                        <p:cTn id="30" fill="hold"/>
                                        <p:tgtEl>
                                          <p:spTgt spid="299">
                                            <p:txEl>
                                              <p:pRg st="5" end="5"/>
                                            </p:txEl>
                                          </p:spTgt>
                                        </p:tgtEl>
                                        <p:attrNameLst>
                                          <p:attrName>style.visibility</p:attrName>
                                        </p:attrNameLst>
                                      </p:cBhvr>
                                      <p:to>
                                        <p:strVal val="visible"/>
                                      </p:to>
                                    </p:set>
                                    <p:anim calcmode="lin" valueType="num">
                                      <p:cBhvr>
                                        <p:cTn id="31" dur="500" fill="hold"/>
                                        <p:tgtEl>
                                          <p:spTgt spid="299">
                                            <p:txEl>
                                              <p:pRg st="5" end="5"/>
                                            </p:txEl>
                                          </p:spTgt>
                                        </p:tgtEl>
                                        <p:attrNameLst>
                                          <p:attrName>ppt_x</p:attrName>
                                        </p:attrNameLst>
                                      </p:cBhvr>
                                      <p:tavLst>
                                        <p:tav tm="0">
                                          <p:val>
                                            <p:strVal val="#ppt_x"/>
                                          </p:val>
                                        </p:tav>
                                        <p:tav tm="100000">
                                          <p:val>
                                            <p:strVal val="#ppt_x"/>
                                          </p:val>
                                        </p:tav>
                                      </p:tavLst>
                                    </p:anim>
                                    <p:anim calcmode="lin" valueType="num">
                                      <p:cBhvr>
                                        <p:cTn id="32" dur="500" fill="hold"/>
                                        <p:tgtEl>
                                          <p:spTgt spid="2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 grpId="1" build="p" animBg="1" advAuto="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Shape 301"/>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 DANIŞAN İLİŞKİSİ</a:t>
            </a:r>
          </a:p>
        </p:txBody>
      </p:sp>
      <p:sp>
        <p:nvSpPr>
          <p:cNvPr id="302" name="Shape 302"/>
          <p:cNvSpPr>
            <a:spLocks noGrp="1"/>
          </p:cNvSpPr>
          <p:nvPr>
            <p:ph type="body" idx="1"/>
          </p:nvPr>
        </p:nvSpPr>
        <p:spPr>
          <a:xfrm>
            <a:off x="457200" y="1600199"/>
            <a:ext cx="8229600" cy="4525964"/>
          </a:xfrm>
          <a:prstGeom prst="rect">
            <a:avLst/>
          </a:prstGeom>
        </p:spPr>
        <p:txBody>
          <a:bodyPr/>
          <a:lstStyle/>
          <a:p>
            <a:pPr marL="329184" lvl="0" indent="-329184" defTabSz="877823">
              <a:lnSpc>
                <a:spcPct val="90000"/>
              </a:lnSpc>
              <a:defRPr sz="1800"/>
            </a:pPr>
            <a:r>
              <a:rPr sz="3072"/>
              <a:t>Diğer terapi oryantasyonlarında olduğu gibi, çözüm odaklı kısa terapide de terapistle danışan arasındaki ilişkinin kalitesi, terapinin sonuçları üzerinde belirleyici rol oynar. Güven duygusunun yaratılması mutlaka gereklidir.</a:t>
            </a:r>
          </a:p>
          <a:p>
            <a:pPr marL="329184" lvl="0" indent="-329184" defTabSz="877823">
              <a:lnSpc>
                <a:spcPct val="90000"/>
              </a:lnSpc>
              <a:defRPr sz="1800"/>
            </a:pPr>
            <a:r>
              <a:rPr sz="3072"/>
              <a:t>Çözüm odaklı kısa terapide, terapist danışan ilişkisi “işbirlikçi”, “birlikte çalışan”, “eşitlikçi”, “ortak”, “iyimser”, “saygılı”, “paylaşımcı” olarak tanımlanabilir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02">
                                            <p:bg/>
                                          </p:spTgt>
                                        </p:tgtEl>
                                        <p:attrNameLst>
                                          <p:attrName>style.visibility</p:attrName>
                                        </p:attrNameLst>
                                      </p:cBhvr>
                                      <p:to>
                                        <p:strVal val="visible"/>
                                      </p:to>
                                    </p:set>
                                    <p:anim calcmode="lin" valueType="num">
                                      <p:cBhvr>
                                        <p:cTn id="7" dur="500" fill="hold"/>
                                        <p:tgtEl>
                                          <p:spTgt spid="302">
                                            <p:bg/>
                                          </p:spTgt>
                                        </p:tgtEl>
                                        <p:attrNameLst>
                                          <p:attrName>ppt_x</p:attrName>
                                        </p:attrNameLst>
                                      </p:cBhvr>
                                      <p:tavLst>
                                        <p:tav tm="0">
                                          <p:val>
                                            <p:strVal val="#ppt_x"/>
                                          </p:val>
                                        </p:tav>
                                        <p:tav tm="100000">
                                          <p:val>
                                            <p:strVal val="#ppt_x"/>
                                          </p:val>
                                        </p:tav>
                                      </p:tavLst>
                                    </p:anim>
                                    <p:anim calcmode="lin" valueType="num">
                                      <p:cBhvr>
                                        <p:cTn id="8" dur="500" fill="hold"/>
                                        <p:tgtEl>
                                          <p:spTgt spid="30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02">
                                            <p:txEl>
                                              <p:pRg st="0" end="0"/>
                                            </p:txEl>
                                          </p:spTgt>
                                        </p:tgtEl>
                                        <p:attrNameLst>
                                          <p:attrName>style.visibility</p:attrName>
                                        </p:attrNameLst>
                                      </p:cBhvr>
                                      <p:to>
                                        <p:strVal val="visible"/>
                                      </p:to>
                                    </p:set>
                                    <p:anim calcmode="lin" valueType="num">
                                      <p:cBhvr>
                                        <p:cTn id="11" dur="500" fill="hold"/>
                                        <p:tgtEl>
                                          <p:spTgt spid="30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0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02">
                                            <p:txEl>
                                              <p:pRg st="1" end="1"/>
                                            </p:txEl>
                                          </p:spTgt>
                                        </p:tgtEl>
                                        <p:attrNameLst>
                                          <p:attrName>style.visibility</p:attrName>
                                        </p:attrNameLst>
                                      </p:cBhvr>
                                      <p:to>
                                        <p:strVal val="visible"/>
                                      </p:to>
                                    </p:set>
                                    <p:anim calcmode="lin" valueType="num">
                                      <p:cBhvr>
                                        <p:cTn id="17" dur="500" fill="hold"/>
                                        <p:tgtEl>
                                          <p:spTgt spid="30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0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 grpId="1" build="p" animBg="1" advAuto="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hape 304"/>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 DANIŞAN İLİŞKİSİ</a:t>
            </a:r>
          </a:p>
        </p:txBody>
      </p:sp>
      <p:sp>
        <p:nvSpPr>
          <p:cNvPr id="305" name="Shape 305"/>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Berg ve Miller (1992)’ e göre, çözüm odaklı kısa terapi modelinde 3 tip danışan terapist ilişki biçimi sergilenir. </a:t>
            </a:r>
          </a:p>
          <a:p>
            <a:pPr lvl="0">
              <a:lnSpc>
                <a:spcPct val="90000"/>
              </a:lnSpc>
              <a:spcBef>
                <a:spcPts val="600"/>
              </a:spcBef>
              <a:defRPr sz="1800"/>
            </a:pPr>
            <a:r>
              <a:rPr sz="2900"/>
              <a:t>Bu 3 farklı danışan terapist ilişki tipi terapistle danışan arasındaki etkileşimin doğasını betimlemekte ve kategorize etmektedir. </a:t>
            </a:r>
          </a:p>
          <a:p>
            <a:pPr lvl="0">
              <a:lnSpc>
                <a:spcPct val="90000"/>
              </a:lnSpc>
              <a:spcBef>
                <a:spcPts val="600"/>
              </a:spcBef>
              <a:defRPr sz="1800"/>
            </a:pPr>
            <a:r>
              <a:rPr sz="2900"/>
              <a:t>Bu ilişki tiplerini şöyle sıralamak olasıdır:</a:t>
            </a:r>
          </a:p>
          <a:p>
            <a:pPr marL="742950" lvl="1" indent="-285750">
              <a:lnSpc>
                <a:spcPct val="90000"/>
              </a:lnSpc>
              <a:spcBef>
                <a:spcPts val="600"/>
              </a:spcBef>
              <a:defRPr sz="1800"/>
            </a:pPr>
            <a:r>
              <a:rPr sz="2500"/>
              <a:t>Müşteri tipi</a:t>
            </a:r>
          </a:p>
          <a:p>
            <a:pPr marL="742950" lvl="1" indent="-285750">
              <a:lnSpc>
                <a:spcPct val="90000"/>
              </a:lnSpc>
              <a:spcBef>
                <a:spcPts val="600"/>
              </a:spcBef>
              <a:defRPr sz="1800"/>
            </a:pPr>
            <a:r>
              <a:rPr sz="2500"/>
              <a:t>Şikayetçi tip</a:t>
            </a:r>
          </a:p>
          <a:p>
            <a:pPr marL="742950" lvl="1" indent="-285750">
              <a:lnSpc>
                <a:spcPct val="90000"/>
              </a:lnSpc>
              <a:spcBef>
                <a:spcPts val="600"/>
              </a:spcBef>
              <a:defRPr sz="1800"/>
            </a:pPr>
            <a:r>
              <a:rPr sz="2500"/>
              <a:t>Misafir tipi</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05">
                                            <p:bg/>
                                          </p:spTgt>
                                        </p:tgtEl>
                                        <p:attrNameLst>
                                          <p:attrName>style.visibility</p:attrName>
                                        </p:attrNameLst>
                                      </p:cBhvr>
                                      <p:to>
                                        <p:strVal val="visible"/>
                                      </p:to>
                                    </p:set>
                                    <p:anim calcmode="lin" valueType="num">
                                      <p:cBhvr>
                                        <p:cTn id="7" dur="500" fill="hold"/>
                                        <p:tgtEl>
                                          <p:spTgt spid="305">
                                            <p:bg/>
                                          </p:spTgt>
                                        </p:tgtEl>
                                        <p:attrNameLst>
                                          <p:attrName>ppt_x</p:attrName>
                                        </p:attrNameLst>
                                      </p:cBhvr>
                                      <p:tavLst>
                                        <p:tav tm="0">
                                          <p:val>
                                            <p:strVal val="#ppt_x"/>
                                          </p:val>
                                        </p:tav>
                                        <p:tav tm="100000">
                                          <p:val>
                                            <p:strVal val="#ppt_x"/>
                                          </p:val>
                                        </p:tav>
                                      </p:tavLst>
                                    </p:anim>
                                    <p:anim calcmode="lin" valueType="num">
                                      <p:cBhvr>
                                        <p:cTn id="8" dur="500" fill="hold"/>
                                        <p:tgtEl>
                                          <p:spTgt spid="30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05">
                                            <p:txEl>
                                              <p:pRg st="0" end="0"/>
                                            </p:txEl>
                                          </p:spTgt>
                                        </p:tgtEl>
                                        <p:attrNameLst>
                                          <p:attrName>style.visibility</p:attrName>
                                        </p:attrNameLst>
                                      </p:cBhvr>
                                      <p:to>
                                        <p:strVal val="visible"/>
                                      </p:to>
                                    </p:set>
                                    <p:anim calcmode="lin" valueType="num">
                                      <p:cBhvr>
                                        <p:cTn id="11" dur="500" fill="hold"/>
                                        <p:tgtEl>
                                          <p:spTgt spid="30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0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05">
                                            <p:txEl>
                                              <p:pRg st="1" end="1"/>
                                            </p:txEl>
                                          </p:spTgt>
                                        </p:tgtEl>
                                        <p:attrNameLst>
                                          <p:attrName>style.visibility</p:attrName>
                                        </p:attrNameLst>
                                      </p:cBhvr>
                                      <p:to>
                                        <p:strVal val="visible"/>
                                      </p:to>
                                    </p:set>
                                    <p:anim calcmode="lin" valueType="num">
                                      <p:cBhvr>
                                        <p:cTn id="17" dur="500" fill="hold"/>
                                        <p:tgtEl>
                                          <p:spTgt spid="305">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0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05">
                                            <p:txEl>
                                              <p:pRg st="2" end="2"/>
                                            </p:txEl>
                                          </p:spTgt>
                                        </p:tgtEl>
                                        <p:attrNameLst>
                                          <p:attrName>style.visibility</p:attrName>
                                        </p:attrNameLst>
                                      </p:cBhvr>
                                      <p:to>
                                        <p:strVal val="visible"/>
                                      </p:to>
                                    </p:set>
                                    <p:anim calcmode="lin" valueType="num">
                                      <p:cBhvr>
                                        <p:cTn id="23" dur="500" fill="hold"/>
                                        <p:tgtEl>
                                          <p:spTgt spid="305">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0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305">
                                            <p:txEl>
                                              <p:pRg st="3" end="3"/>
                                            </p:txEl>
                                          </p:spTgt>
                                        </p:tgtEl>
                                        <p:attrNameLst>
                                          <p:attrName>style.visibility</p:attrName>
                                        </p:attrNameLst>
                                      </p:cBhvr>
                                      <p:to>
                                        <p:strVal val="visible"/>
                                      </p:to>
                                    </p:set>
                                    <p:anim calcmode="lin" valueType="num">
                                      <p:cBhvr>
                                        <p:cTn id="27" dur="500" fill="hold"/>
                                        <p:tgtEl>
                                          <p:spTgt spid="30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05">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1">
                                  <p:stCondLst>
                                    <p:cond delay="0"/>
                                  </p:stCondLst>
                                  <p:iterate>
                                    <p:tmAbs val="0"/>
                                  </p:iterate>
                                  <p:childTnLst>
                                    <p:set>
                                      <p:cBhvr>
                                        <p:cTn id="30" fill="hold"/>
                                        <p:tgtEl>
                                          <p:spTgt spid="305">
                                            <p:txEl>
                                              <p:pRg st="4" end="4"/>
                                            </p:txEl>
                                          </p:spTgt>
                                        </p:tgtEl>
                                        <p:attrNameLst>
                                          <p:attrName>style.visibility</p:attrName>
                                        </p:attrNameLst>
                                      </p:cBhvr>
                                      <p:to>
                                        <p:strVal val="visible"/>
                                      </p:to>
                                    </p:set>
                                    <p:anim calcmode="lin" valueType="num">
                                      <p:cBhvr>
                                        <p:cTn id="31" dur="500" fill="hold"/>
                                        <p:tgtEl>
                                          <p:spTgt spid="305">
                                            <p:txEl>
                                              <p:pRg st="4" end="4"/>
                                            </p:txEl>
                                          </p:spTgt>
                                        </p:tgtEl>
                                        <p:attrNameLst>
                                          <p:attrName>ppt_x</p:attrName>
                                        </p:attrNameLst>
                                      </p:cBhvr>
                                      <p:tavLst>
                                        <p:tav tm="0">
                                          <p:val>
                                            <p:strVal val="#ppt_x"/>
                                          </p:val>
                                        </p:tav>
                                        <p:tav tm="100000">
                                          <p:val>
                                            <p:strVal val="#ppt_x"/>
                                          </p:val>
                                        </p:tav>
                                      </p:tavLst>
                                    </p:anim>
                                    <p:anim calcmode="lin" valueType="num">
                                      <p:cBhvr>
                                        <p:cTn id="32" dur="500" fill="hold"/>
                                        <p:tgtEl>
                                          <p:spTgt spid="305">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1">
                                  <p:stCondLst>
                                    <p:cond delay="0"/>
                                  </p:stCondLst>
                                  <p:iterate>
                                    <p:tmAbs val="0"/>
                                  </p:iterate>
                                  <p:childTnLst>
                                    <p:set>
                                      <p:cBhvr>
                                        <p:cTn id="34" fill="hold"/>
                                        <p:tgtEl>
                                          <p:spTgt spid="305">
                                            <p:txEl>
                                              <p:pRg st="5" end="5"/>
                                            </p:txEl>
                                          </p:spTgt>
                                        </p:tgtEl>
                                        <p:attrNameLst>
                                          <p:attrName>style.visibility</p:attrName>
                                        </p:attrNameLst>
                                      </p:cBhvr>
                                      <p:to>
                                        <p:strVal val="visible"/>
                                      </p:to>
                                    </p:set>
                                    <p:anim calcmode="lin" valueType="num">
                                      <p:cBhvr>
                                        <p:cTn id="35" dur="500" fill="hold"/>
                                        <p:tgtEl>
                                          <p:spTgt spid="305">
                                            <p:txEl>
                                              <p:pRg st="5" end="5"/>
                                            </p:txEl>
                                          </p:spTgt>
                                        </p:tgtEl>
                                        <p:attrNameLst>
                                          <p:attrName>ppt_x</p:attrName>
                                        </p:attrNameLst>
                                      </p:cBhvr>
                                      <p:tavLst>
                                        <p:tav tm="0">
                                          <p:val>
                                            <p:strVal val="#ppt_x"/>
                                          </p:val>
                                        </p:tav>
                                        <p:tav tm="100000">
                                          <p:val>
                                            <p:strVal val="#ppt_x"/>
                                          </p:val>
                                        </p:tav>
                                      </p:tavLst>
                                    </p:anim>
                                    <p:anim calcmode="lin" valueType="num">
                                      <p:cBhvr>
                                        <p:cTn id="36" dur="500" fill="hold"/>
                                        <p:tgtEl>
                                          <p:spTgt spid="30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1" build="p" animBg="1" advAuto="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 DANIŞAN İLİŞKİSİ</a:t>
            </a:r>
          </a:p>
        </p:txBody>
      </p:sp>
      <p:sp>
        <p:nvSpPr>
          <p:cNvPr id="308" name="Shape 308"/>
          <p:cNvSpPr>
            <a:spLocks noGrp="1"/>
          </p:cNvSpPr>
          <p:nvPr>
            <p:ph type="body" idx="1"/>
          </p:nvPr>
        </p:nvSpPr>
        <p:spPr>
          <a:xfrm>
            <a:off x="457200" y="1600199"/>
            <a:ext cx="8229600" cy="4525964"/>
          </a:xfrm>
          <a:prstGeom prst="rect">
            <a:avLst/>
          </a:prstGeom>
        </p:spPr>
        <p:txBody>
          <a:bodyPr/>
          <a:lstStyle/>
          <a:p>
            <a:pPr marL="514350" lvl="0" indent="-514350">
              <a:buFontTx/>
              <a:buAutoNum type="arabicPeriod"/>
              <a:defRPr sz="1800"/>
            </a:pPr>
            <a:r>
              <a:rPr sz="3200" b="1" u="sng"/>
              <a:t>Müşteri Tipi İlişki</a:t>
            </a:r>
            <a:r>
              <a:rPr sz="3200" u="sng"/>
              <a:t>: </a:t>
            </a:r>
          </a:p>
          <a:p>
            <a:pPr lvl="0">
              <a:defRPr sz="1800"/>
            </a:pPr>
            <a:r>
              <a:rPr sz="3200"/>
              <a:t>Bu ilişki tipinde danışan ve terapist sorunu veya çözümünü tanımlar (DeJong ve Berg, 1998). Ayrıca, danışan kendisini çözümün bir parçası olarak gördüğünü ve sorunla ilgili birtakım şeyleri yapmaya hazır ve gönüllü olduğunu ifade edebilir (Berg&amp;Miller, 1992). Değişmeye istekli olan danışanlardır.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08">
                                            <p:bg/>
                                          </p:spTgt>
                                        </p:tgtEl>
                                        <p:attrNameLst>
                                          <p:attrName>style.visibility</p:attrName>
                                        </p:attrNameLst>
                                      </p:cBhvr>
                                      <p:to>
                                        <p:strVal val="visible"/>
                                      </p:to>
                                    </p:set>
                                    <p:anim calcmode="lin" valueType="num">
                                      <p:cBhvr>
                                        <p:cTn id="7" dur="500" fill="hold"/>
                                        <p:tgtEl>
                                          <p:spTgt spid="308">
                                            <p:bg/>
                                          </p:spTgt>
                                        </p:tgtEl>
                                        <p:attrNameLst>
                                          <p:attrName>ppt_x</p:attrName>
                                        </p:attrNameLst>
                                      </p:cBhvr>
                                      <p:tavLst>
                                        <p:tav tm="0">
                                          <p:val>
                                            <p:strVal val="#ppt_x"/>
                                          </p:val>
                                        </p:tav>
                                        <p:tav tm="100000">
                                          <p:val>
                                            <p:strVal val="#ppt_x"/>
                                          </p:val>
                                        </p:tav>
                                      </p:tavLst>
                                    </p:anim>
                                    <p:anim calcmode="lin" valueType="num">
                                      <p:cBhvr>
                                        <p:cTn id="8" dur="500" fill="hold"/>
                                        <p:tgtEl>
                                          <p:spTgt spid="30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08">
                                            <p:txEl>
                                              <p:pRg st="0" end="0"/>
                                            </p:txEl>
                                          </p:spTgt>
                                        </p:tgtEl>
                                        <p:attrNameLst>
                                          <p:attrName>style.visibility</p:attrName>
                                        </p:attrNameLst>
                                      </p:cBhvr>
                                      <p:to>
                                        <p:strVal val="visible"/>
                                      </p:to>
                                    </p:set>
                                    <p:anim calcmode="lin" valueType="num">
                                      <p:cBhvr>
                                        <p:cTn id="11" dur="500" fill="hold"/>
                                        <p:tgtEl>
                                          <p:spTgt spid="30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08">
                                            <p:txEl>
                                              <p:pRg st="1" end="1"/>
                                            </p:txEl>
                                          </p:spTgt>
                                        </p:tgtEl>
                                        <p:attrNameLst>
                                          <p:attrName>style.visibility</p:attrName>
                                        </p:attrNameLst>
                                      </p:cBhvr>
                                      <p:to>
                                        <p:strVal val="visible"/>
                                      </p:to>
                                    </p:set>
                                    <p:anim calcmode="lin" valueType="num">
                                      <p:cBhvr>
                                        <p:cTn id="17" dur="500" fill="hold"/>
                                        <p:tgtEl>
                                          <p:spTgt spid="308">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0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 grpId="1" build="p" animBg="1" advAuto="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Shape 310"/>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 DANIŞAN İLİŞKİSİ</a:t>
            </a:r>
          </a:p>
        </p:txBody>
      </p:sp>
      <p:sp>
        <p:nvSpPr>
          <p:cNvPr id="311" name="Shape 311"/>
          <p:cNvSpPr>
            <a:spLocks noGrp="1"/>
          </p:cNvSpPr>
          <p:nvPr>
            <p:ph type="body" idx="1"/>
          </p:nvPr>
        </p:nvSpPr>
        <p:spPr>
          <a:xfrm>
            <a:off x="457200" y="1600199"/>
            <a:ext cx="8229600" cy="4525964"/>
          </a:xfrm>
          <a:prstGeom prst="rect">
            <a:avLst/>
          </a:prstGeom>
        </p:spPr>
        <p:txBody>
          <a:bodyPr/>
          <a:lstStyle/>
          <a:p>
            <a:pPr marL="514350" lvl="0" indent="-514350">
              <a:lnSpc>
                <a:spcPct val="90000"/>
              </a:lnSpc>
              <a:buFontTx/>
              <a:buAutoNum type="arabicPeriod" startAt="2"/>
              <a:defRPr sz="1800"/>
            </a:pPr>
            <a:r>
              <a:rPr sz="3200" b="1" u="sng"/>
              <a:t>Şikayetçi Tip İlişki</a:t>
            </a:r>
            <a:r>
              <a:rPr sz="3200" u="sng"/>
              <a:t>:</a:t>
            </a:r>
            <a:r>
              <a:rPr sz="3200"/>
              <a:t> </a:t>
            </a:r>
          </a:p>
          <a:p>
            <a:pPr lvl="0">
              <a:lnSpc>
                <a:spcPct val="90000"/>
              </a:lnSpc>
              <a:defRPr sz="1800"/>
            </a:pPr>
            <a:r>
              <a:rPr sz="3200"/>
              <a:t>Bu ilişki tipindeki danışan, şikayetini ve amacını ayrıntılı bir şekilde tanımlayabilir. Danışan, genellikle çözümün, başkalarında –belki bir eş, çocuk, işçi veya arkadaş- birtakım değişiklikler yapmaya bağlı olduğu kanısındadır. Sorun olduğunu kabul ederler, fakat sorunun kaynağını başkalarında gören danışanlardır.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11">
                                            <p:bg/>
                                          </p:spTgt>
                                        </p:tgtEl>
                                        <p:attrNameLst>
                                          <p:attrName>style.visibility</p:attrName>
                                        </p:attrNameLst>
                                      </p:cBhvr>
                                      <p:to>
                                        <p:strVal val="visible"/>
                                      </p:to>
                                    </p:set>
                                    <p:anim calcmode="lin" valueType="num">
                                      <p:cBhvr>
                                        <p:cTn id="7" dur="500" fill="hold"/>
                                        <p:tgtEl>
                                          <p:spTgt spid="311">
                                            <p:bg/>
                                          </p:spTgt>
                                        </p:tgtEl>
                                        <p:attrNameLst>
                                          <p:attrName>ppt_x</p:attrName>
                                        </p:attrNameLst>
                                      </p:cBhvr>
                                      <p:tavLst>
                                        <p:tav tm="0">
                                          <p:val>
                                            <p:strVal val="#ppt_x"/>
                                          </p:val>
                                        </p:tav>
                                        <p:tav tm="100000">
                                          <p:val>
                                            <p:strVal val="#ppt_x"/>
                                          </p:val>
                                        </p:tav>
                                      </p:tavLst>
                                    </p:anim>
                                    <p:anim calcmode="lin" valueType="num">
                                      <p:cBhvr>
                                        <p:cTn id="8" dur="500" fill="hold"/>
                                        <p:tgtEl>
                                          <p:spTgt spid="31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11">
                                            <p:txEl>
                                              <p:pRg st="0" end="0"/>
                                            </p:txEl>
                                          </p:spTgt>
                                        </p:tgtEl>
                                        <p:attrNameLst>
                                          <p:attrName>style.visibility</p:attrName>
                                        </p:attrNameLst>
                                      </p:cBhvr>
                                      <p:to>
                                        <p:strVal val="visible"/>
                                      </p:to>
                                    </p:set>
                                    <p:anim calcmode="lin" valueType="num">
                                      <p:cBhvr>
                                        <p:cTn id="11" dur="500" fill="hold"/>
                                        <p:tgtEl>
                                          <p:spTgt spid="31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11">
                                            <p:txEl>
                                              <p:pRg st="1" end="1"/>
                                            </p:txEl>
                                          </p:spTgt>
                                        </p:tgtEl>
                                        <p:attrNameLst>
                                          <p:attrName>style.visibility</p:attrName>
                                        </p:attrNameLst>
                                      </p:cBhvr>
                                      <p:to>
                                        <p:strVal val="visible"/>
                                      </p:to>
                                    </p:set>
                                    <p:anim calcmode="lin" valueType="num">
                                      <p:cBhvr>
                                        <p:cTn id="17" dur="500" fill="hold"/>
                                        <p:tgtEl>
                                          <p:spTgt spid="31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 grpId="1" build="p" animBg="1" advAuto="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Shape 313"/>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 DANIŞAN İLİŞKİSİ</a:t>
            </a:r>
          </a:p>
        </p:txBody>
      </p:sp>
      <p:sp>
        <p:nvSpPr>
          <p:cNvPr id="314" name="Shape 314"/>
          <p:cNvSpPr>
            <a:spLocks noGrp="1"/>
          </p:cNvSpPr>
          <p:nvPr>
            <p:ph type="body" idx="1"/>
          </p:nvPr>
        </p:nvSpPr>
        <p:spPr>
          <a:xfrm>
            <a:off x="457200" y="1600199"/>
            <a:ext cx="8229600" cy="4525964"/>
          </a:xfrm>
          <a:prstGeom prst="rect">
            <a:avLst/>
          </a:prstGeom>
        </p:spPr>
        <p:txBody>
          <a:bodyPr/>
          <a:lstStyle/>
          <a:p>
            <a:pPr marL="514350" lvl="0" indent="-514350">
              <a:lnSpc>
                <a:spcPct val="80000"/>
              </a:lnSpc>
              <a:spcBef>
                <a:spcPts val="600"/>
              </a:spcBef>
              <a:buFontTx/>
              <a:buAutoNum type="arabicPeriod" startAt="3"/>
              <a:defRPr sz="1800"/>
            </a:pPr>
            <a:r>
              <a:rPr sz="2900" b="1" u="sng"/>
              <a:t>Misafir (Ziyaretçi) Tipi İlişki:</a:t>
            </a:r>
            <a:r>
              <a:rPr sz="2900" u="sng"/>
              <a:t> </a:t>
            </a:r>
            <a:endParaRPr sz="2900"/>
          </a:p>
          <a:p>
            <a:pPr lvl="0">
              <a:lnSpc>
                <a:spcPct val="80000"/>
              </a:lnSpc>
              <a:spcBef>
                <a:spcPts val="600"/>
              </a:spcBef>
              <a:defRPr sz="1800"/>
            </a:pPr>
            <a:r>
              <a:rPr sz="2900"/>
              <a:t>Danışan üzerinde çalışma istediği sorunu algılayamaz ya da bunun başka birinin sorunu olduğuna inanır. Bu nedenle, misafir ilişkisi içindeki danışan, belki de değişmek için herhangi bir gerekçe bulmaz veya terapi sürecine çok az girer.</a:t>
            </a:r>
          </a:p>
          <a:p>
            <a:pPr lvl="0">
              <a:lnSpc>
                <a:spcPct val="80000"/>
              </a:lnSpc>
              <a:spcBef>
                <a:spcPts val="600"/>
              </a:spcBef>
              <a:defRPr sz="1800"/>
            </a:pPr>
            <a:r>
              <a:rPr sz="2900"/>
              <a:t>Danışan henüz sorunları objektif olarak algılayarak, gerçekçi çözümler üretebilecek düzeyde değildir. Sorun olduğunu kabul etmezler, başkalarının zoruyla danışmaya gelmişlerdir.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14">
                                            <p:bg/>
                                          </p:spTgt>
                                        </p:tgtEl>
                                        <p:attrNameLst>
                                          <p:attrName>style.visibility</p:attrName>
                                        </p:attrNameLst>
                                      </p:cBhvr>
                                      <p:to>
                                        <p:strVal val="visible"/>
                                      </p:to>
                                    </p:set>
                                    <p:anim calcmode="lin" valueType="num">
                                      <p:cBhvr>
                                        <p:cTn id="7" dur="500" fill="hold"/>
                                        <p:tgtEl>
                                          <p:spTgt spid="314">
                                            <p:bg/>
                                          </p:spTgt>
                                        </p:tgtEl>
                                        <p:attrNameLst>
                                          <p:attrName>ppt_x</p:attrName>
                                        </p:attrNameLst>
                                      </p:cBhvr>
                                      <p:tavLst>
                                        <p:tav tm="0">
                                          <p:val>
                                            <p:strVal val="#ppt_x"/>
                                          </p:val>
                                        </p:tav>
                                        <p:tav tm="100000">
                                          <p:val>
                                            <p:strVal val="#ppt_x"/>
                                          </p:val>
                                        </p:tav>
                                      </p:tavLst>
                                    </p:anim>
                                    <p:anim calcmode="lin" valueType="num">
                                      <p:cBhvr>
                                        <p:cTn id="8" dur="500" fill="hold"/>
                                        <p:tgtEl>
                                          <p:spTgt spid="31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14">
                                            <p:txEl>
                                              <p:pRg st="0" end="0"/>
                                            </p:txEl>
                                          </p:spTgt>
                                        </p:tgtEl>
                                        <p:attrNameLst>
                                          <p:attrName>style.visibility</p:attrName>
                                        </p:attrNameLst>
                                      </p:cBhvr>
                                      <p:to>
                                        <p:strVal val="visible"/>
                                      </p:to>
                                    </p:set>
                                    <p:anim calcmode="lin" valueType="num">
                                      <p:cBhvr>
                                        <p:cTn id="11" dur="500" fill="hold"/>
                                        <p:tgtEl>
                                          <p:spTgt spid="31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14">
                                            <p:txEl>
                                              <p:pRg st="1" end="1"/>
                                            </p:txEl>
                                          </p:spTgt>
                                        </p:tgtEl>
                                        <p:attrNameLst>
                                          <p:attrName>style.visibility</p:attrName>
                                        </p:attrNameLst>
                                      </p:cBhvr>
                                      <p:to>
                                        <p:strVal val="visible"/>
                                      </p:to>
                                    </p:set>
                                    <p:anim calcmode="lin" valueType="num">
                                      <p:cBhvr>
                                        <p:cTn id="17" dur="500" fill="hold"/>
                                        <p:tgtEl>
                                          <p:spTgt spid="31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14">
                                            <p:txEl>
                                              <p:pRg st="2" end="2"/>
                                            </p:txEl>
                                          </p:spTgt>
                                        </p:tgtEl>
                                        <p:attrNameLst>
                                          <p:attrName>style.visibility</p:attrName>
                                        </p:attrNameLst>
                                      </p:cBhvr>
                                      <p:to>
                                        <p:strVal val="visible"/>
                                      </p:to>
                                    </p:set>
                                    <p:anim calcmode="lin" valueType="num">
                                      <p:cBhvr>
                                        <p:cTn id="23" dur="500" fill="hold"/>
                                        <p:tgtEl>
                                          <p:spTgt spid="314">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1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 grpId="1" build="p"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274638"/>
            <a:ext cx="8229600" cy="1143000"/>
          </a:xfrm>
          <a:prstGeom prst="rect">
            <a:avLst/>
          </a:prstGeom>
        </p:spPr>
        <p:txBody>
          <a:bodyPr/>
          <a:lstStyle/>
          <a:p>
            <a:pPr lvl="0" defTabSz="630936">
              <a:defRPr sz="1800"/>
            </a:pPr>
            <a:r>
              <a:rPr sz="2691">
                <a:latin typeface="Times New Roman Bold"/>
                <a:ea typeface="Times New Roman Bold"/>
                <a:cs typeface="Times New Roman Bold"/>
                <a:sym typeface="Times New Roman Bold"/>
              </a:rPr>
              <a:t>Çözüm Odaklı Kısa Terapi İle İlgili Kavramsal Çerçeve</a:t>
            </a:r>
            <a:br>
              <a:rPr sz="2691">
                <a:latin typeface="Times New Roman Bold"/>
                <a:ea typeface="Times New Roman Bold"/>
                <a:cs typeface="Times New Roman Bold"/>
                <a:sym typeface="Times New Roman Bold"/>
              </a:rPr>
            </a:br>
            <a:endParaRPr sz="2691">
              <a:latin typeface="Times New Roman Bold"/>
              <a:ea typeface="Times New Roman Bold"/>
              <a:cs typeface="Times New Roman Bold"/>
              <a:sym typeface="Times New Roman Bold"/>
            </a:endParaRPr>
          </a:p>
        </p:txBody>
      </p:sp>
      <p:sp>
        <p:nvSpPr>
          <p:cNvPr id="74" name="Shape 74"/>
          <p:cNvSpPr>
            <a:spLocks noGrp="1"/>
          </p:cNvSpPr>
          <p:nvPr>
            <p:ph type="body" idx="1"/>
          </p:nvPr>
        </p:nvSpPr>
        <p:spPr>
          <a:xfrm>
            <a:off x="457200" y="1600199"/>
            <a:ext cx="8229600" cy="4525964"/>
          </a:xfrm>
          <a:prstGeom prst="rect">
            <a:avLst/>
          </a:prstGeom>
        </p:spPr>
        <p:txBody>
          <a:bodyPr/>
          <a:lstStyle/>
          <a:p>
            <a:pPr lvl="0">
              <a:spcBef>
                <a:spcPts val="600"/>
              </a:spcBef>
              <a:defRPr sz="1800"/>
            </a:pPr>
            <a:r>
              <a:rPr sz="2900"/>
              <a:t>Alandaki diğer terapi modelleri içinde yer alan birçok teknik, çözüm odaklı kısa terapide kullanılmaktadır.</a:t>
            </a:r>
          </a:p>
          <a:p>
            <a:pPr lvl="0">
              <a:spcBef>
                <a:spcPts val="600"/>
              </a:spcBef>
              <a:defRPr sz="1800"/>
            </a:pPr>
            <a:r>
              <a:rPr sz="2900"/>
              <a:t>Dinleme, empati ile karşılık verme, açık uçlu sorular sorma, destekleme, güçlendirme, amaçların tanımlanması ve ölçeklendirme gibi teknikler uygulanmaktadır.</a:t>
            </a:r>
          </a:p>
          <a:p>
            <a:pPr lvl="0">
              <a:spcBef>
                <a:spcPts val="600"/>
              </a:spcBef>
              <a:defRPr sz="1800"/>
            </a:pPr>
            <a:r>
              <a:rPr sz="2900"/>
              <a:t>Bu terapi yaklaşımını iyi bilmek, ona hakim olmak diğer yaklaşımlara göre çok daha kolaydır.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74">
                                            <p:bg/>
                                          </p:spTgt>
                                        </p:tgtEl>
                                        <p:attrNameLst>
                                          <p:attrName>style.visibility</p:attrName>
                                        </p:attrNameLst>
                                      </p:cBhvr>
                                      <p:to>
                                        <p:strVal val="visible"/>
                                      </p:to>
                                    </p:set>
                                    <p:anim calcmode="lin" valueType="num">
                                      <p:cBhvr>
                                        <p:cTn id="7" dur="500" fill="hold"/>
                                        <p:tgtEl>
                                          <p:spTgt spid="74">
                                            <p:bg/>
                                          </p:spTgt>
                                        </p:tgtEl>
                                        <p:attrNameLst>
                                          <p:attrName>ppt_x</p:attrName>
                                        </p:attrNameLst>
                                      </p:cBhvr>
                                      <p:tavLst>
                                        <p:tav tm="0">
                                          <p:val>
                                            <p:strVal val="#ppt_x"/>
                                          </p:val>
                                        </p:tav>
                                        <p:tav tm="100000">
                                          <p:val>
                                            <p:strVal val="#ppt_x"/>
                                          </p:val>
                                        </p:tav>
                                      </p:tavLst>
                                    </p:anim>
                                    <p:anim calcmode="lin" valueType="num">
                                      <p:cBhvr>
                                        <p:cTn id="8" dur="500" fill="hold"/>
                                        <p:tgtEl>
                                          <p:spTgt spid="7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74">
                                            <p:txEl>
                                              <p:pRg st="0" end="0"/>
                                            </p:txEl>
                                          </p:spTgt>
                                        </p:tgtEl>
                                        <p:attrNameLst>
                                          <p:attrName>style.visibility</p:attrName>
                                        </p:attrNameLst>
                                      </p:cBhvr>
                                      <p:to>
                                        <p:strVal val="visible"/>
                                      </p:to>
                                    </p:set>
                                    <p:anim calcmode="lin" valueType="num">
                                      <p:cBhvr>
                                        <p:cTn id="11" dur="5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74">
                                            <p:txEl>
                                              <p:pRg st="1" end="1"/>
                                            </p:txEl>
                                          </p:spTgt>
                                        </p:tgtEl>
                                        <p:attrNameLst>
                                          <p:attrName>style.visibility</p:attrName>
                                        </p:attrNameLst>
                                      </p:cBhvr>
                                      <p:to>
                                        <p:strVal val="visible"/>
                                      </p:to>
                                    </p:set>
                                    <p:anim calcmode="lin" valueType="num">
                                      <p:cBhvr>
                                        <p:cTn id="17" dur="5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74">
                                            <p:txEl>
                                              <p:pRg st="2" end="2"/>
                                            </p:txEl>
                                          </p:spTgt>
                                        </p:tgtEl>
                                        <p:attrNameLst>
                                          <p:attrName>style.visibility</p:attrName>
                                        </p:attrNameLst>
                                      </p:cBhvr>
                                      <p:to>
                                        <p:strVal val="visible"/>
                                      </p:to>
                                    </p:set>
                                    <p:anim calcmode="lin" valueType="num">
                                      <p:cBhvr>
                                        <p:cTn id="23" dur="5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7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1" build="p" animBg="1" advAuto="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hape 316"/>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 DANIŞAN İLİŞKİSİ</a:t>
            </a:r>
          </a:p>
        </p:txBody>
      </p:sp>
      <p:sp>
        <p:nvSpPr>
          <p:cNvPr id="317" name="Shape 317"/>
          <p:cNvSpPr>
            <a:spLocks noGrp="1"/>
          </p:cNvSpPr>
          <p:nvPr>
            <p:ph type="body" idx="1"/>
          </p:nvPr>
        </p:nvSpPr>
        <p:spPr>
          <a:xfrm>
            <a:off x="457200" y="1600199"/>
            <a:ext cx="8229600" cy="4525964"/>
          </a:xfrm>
          <a:prstGeom prst="rect">
            <a:avLst/>
          </a:prstGeom>
        </p:spPr>
        <p:txBody>
          <a:bodyPr/>
          <a:lstStyle/>
          <a:p>
            <a:pPr marL="509206" lvl="0" indent="-509206" defTabSz="905255">
              <a:lnSpc>
                <a:spcPct val="90000"/>
              </a:lnSpc>
              <a:defRPr sz="1800"/>
            </a:pPr>
            <a:r>
              <a:rPr sz="3168"/>
              <a:t>Terapist, danışanı kategorize etmektense, danışanın kendisiyle kurduğu ilişkilerde kendisini bulması sağlanmalıdır. </a:t>
            </a:r>
          </a:p>
          <a:p>
            <a:pPr marL="509206" lvl="0" indent="-509206" defTabSz="905255">
              <a:lnSpc>
                <a:spcPct val="90000"/>
              </a:lnSpc>
              <a:defRPr sz="1800"/>
            </a:pPr>
            <a:r>
              <a:rPr sz="3168"/>
              <a:t>Örneğin, terapist sorunun nedenini yaşamındaki diğer kişi yada kişilerde gören danışana sorunlarındaki kendi rolünü ve çözüm bulabilmesi için etkili adımlar atması gerektiğini göstermeye başlayacak şekilde bir iletişim kurarak yardım edebilir.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17">
                                            <p:bg/>
                                          </p:spTgt>
                                        </p:tgtEl>
                                        <p:attrNameLst>
                                          <p:attrName>style.visibility</p:attrName>
                                        </p:attrNameLst>
                                      </p:cBhvr>
                                      <p:to>
                                        <p:strVal val="visible"/>
                                      </p:to>
                                    </p:set>
                                    <p:anim calcmode="lin" valueType="num">
                                      <p:cBhvr>
                                        <p:cTn id="7" dur="500" fill="hold"/>
                                        <p:tgtEl>
                                          <p:spTgt spid="317">
                                            <p:bg/>
                                          </p:spTgt>
                                        </p:tgtEl>
                                        <p:attrNameLst>
                                          <p:attrName>ppt_x</p:attrName>
                                        </p:attrNameLst>
                                      </p:cBhvr>
                                      <p:tavLst>
                                        <p:tav tm="0">
                                          <p:val>
                                            <p:strVal val="#ppt_x"/>
                                          </p:val>
                                        </p:tav>
                                        <p:tav tm="100000">
                                          <p:val>
                                            <p:strVal val="#ppt_x"/>
                                          </p:val>
                                        </p:tav>
                                      </p:tavLst>
                                    </p:anim>
                                    <p:anim calcmode="lin" valueType="num">
                                      <p:cBhvr>
                                        <p:cTn id="8" dur="500" fill="hold"/>
                                        <p:tgtEl>
                                          <p:spTgt spid="317">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17">
                                            <p:txEl>
                                              <p:pRg st="0" end="0"/>
                                            </p:txEl>
                                          </p:spTgt>
                                        </p:tgtEl>
                                        <p:attrNameLst>
                                          <p:attrName>style.visibility</p:attrName>
                                        </p:attrNameLst>
                                      </p:cBhvr>
                                      <p:to>
                                        <p:strVal val="visible"/>
                                      </p:to>
                                    </p:set>
                                    <p:anim calcmode="lin" valueType="num">
                                      <p:cBhvr>
                                        <p:cTn id="11" dur="500" fill="hold"/>
                                        <p:tgtEl>
                                          <p:spTgt spid="317">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17">
                                            <p:txEl>
                                              <p:pRg st="1" end="1"/>
                                            </p:txEl>
                                          </p:spTgt>
                                        </p:tgtEl>
                                        <p:attrNameLst>
                                          <p:attrName>style.visibility</p:attrName>
                                        </p:attrNameLst>
                                      </p:cBhvr>
                                      <p:to>
                                        <p:strVal val="visible"/>
                                      </p:to>
                                    </p:set>
                                    <p:anim calcmode="lin" valueType="num">
                                      <p:cBhvr>
                                        <p:cTn id="17" dur="500" fill="hold"/>
                                        <p:tgtEl>
                                          <p:spTgt spid="317">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1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 grpId="1" build="p" animBg="1" advAuto="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Shape 319"/>
          <p:cNvSpPr>
            <a:spLocks noGrp="1"/>
          </p:cNvSpPr>
          <p:nvPr>
            <p:ph type="title"/>
          </p:nvPr>
        </p:nvSpPr>
        <p:spPr>
          <a:xfrm>
            <a:off x="457200" y="274638"/>
            <a:ext cx="8229600" cy="1143000"/>
          </a:xfrm>
          <a:prstGeom prst="rect">
            <a:avLst/>
          </a:prstGeom>
        </p:spPr>
        <p:txBody>
          <a:bodyPr/>
          <a:lstStyle>
            <a:lvl1pPr>
              <a:defRPr b="1"/>
            </a:lvl1pPr>
          </a:lstStyle>
          <a:p>
            <a:pPr lvl="0">
              <a:defRPr sz="1800" b="0"/>
            </a:pPr>
            <a:r>
              <a:rPr sz="4400" b="1"/>
              <a:t>TERAPİST DANIŞAN İLİŞKİSİ</a:t>
            </a:r>
          </a:p>
        </p:txBody>
      </p:sp>
      <p:sp>
        <p:nvSpPr>
          <p:cNvPr id="320" name="Shape 320"/>
          <p:cNvSpPr>
            <a:spLocks noGrp="1"/>
          </p:cNvSpPr>
          <p:nvPr>
            <p:ph type="body" idx="1"/>
          </p:nvPr>
        </p:nvSpPr>
        <p:spPr>
          <a:xfrm>
            <a:off x="457200" y="1600199"/>
            <a:ext cx="8229600" cy="4525964"/>
          </a:xfrm>
          <a:prstGeom prst="rect">
            <a:avLst/>
          </a:prstGeom>
        </p:spPr>
        <p:txBody>
          <a:bodyPr/>
          <a:lstStyle/>
          <a:p>
            <a:pPr marL="514350" lvl="0" indent="-514350">
              <a:defRPr sz="1800"/>
            </a:pPr>
            <a:r>
              <a:rPr sz="3200"/>
              <a:t>Hem şikayetçiler hem de ziyaretçiler müşteri olma kapasitesine sahiptirler. </a:t>
            </a:r>
          </a:p>
          <a:p>
            <a:pPr marL="514350" lvl="0" indent="-514350">
              <a:defRPr sz="1800"/>
            </a:pPr>
            <a:r>
              <a:rPr sz="3200"/>
              <a:t>Terapi sürecinde ilk amaç, müşteri tipinde olmayan danışanları müşteri tipinde bir danışan haline getirmektir.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20">
                                            <p:bg/>
                                          </p:spTgt>
                                        </p:tgtEl>
                                        <p:attrNameLst>
                                          <p:attrName>style.visibility</p:attrName>
                                        </p:attrNameLst>
                                      </p:cBhvr>
                                      <p:to>
                                        <p:strVal val="visible"/>
                                      </p:to>
                                    </p:set>
                                    <p:anim calcmode="lin" valueType="num">
                                      <p:cBhvr>
                                        <p:cTn id="7" dur="500" fill="hold"/>
                                        <p:tgtEl>
                                          <p:spTgt spid="320">
                                            <p:bg/>
                                          </p:spTgt>
                                        </p:tgtEl>
                                        <p:attrNameLst>
                                          <p:attrName>ppt_x</p:attrName>
                                        </p:attrNameLst>
                                      </p:cBhvr>
                                      <p:tavLst>
                                        <p:tav tm="0">
                                          <p:val>
                                            <p:strVal val="#ppt_x"/>
                                          </p:val>
                                        </p:tav>
                                        <p:tav tm="100000">
                                          <p:val>
                                            <p:strVal val="#ppt_x"/>
                                          </p:val>
                                        </p:tav>
                                      </p:tavLst>
                                    </p:anim>
                                    <p:anim calcmode="lin" valueType="num">
                                      <p:cBhvr>
                                        <p:cTn id="8" dur="500" fill="hold"/>
                                        <p:tgtEl>
                                          <p:spTgt spid="320">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20">
                                            <p:txEl>
                                              <p:pRg st="0" end="0"/>
                                            </p:txEl>
                                          </p:spTgt>
                                        </p:tgtEl>
                                        <p:attrNameLst>
                                          <p:attrName>style.visibility</p:attrName>
                                        </p:attrNameLst>
                                      </p:cBhvr>
                                      <p:to>
                                        <p:strVal val="visible"/>
                                      </p:to>
                                    </p:set>
                                    <p:anim calcmode="lin" valueType="num">
                                      <p:cBhvr>
                                        <p:cTn id="11" dur="500" fill="hold"/>
                                        <p:tgtEl>
                                          <p:spTgt spid="320">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20">
                                            <p:txEl>
                                              <p:pRg st="1" end="1"/>
                                            </p:txEl>
                                          </p:spTgt>
                                        </p:tgtEl>
                                        <p:attrNameLst>
                                          <p:attrName>style.visibility</p:attrName>
                                        </p:attrNameLst>
                                      </p:cBhvr>
                                      <p:to>
                                        <p:strVal val="visible"/>
                                      </p:to>
                                    </p:set>
                                    <p:anim calcmode="lin" valueType="num">
                                      <p:cBhvr>
                                        <p:cTn id="17" dur="500" fill="hold"/>
                                        <p:tgtEl>
                                          <p:spTgt spid="320">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2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 grpId="1" build="p" animBg="1" advAuto="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Shape 322"/>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23" name="Shape 323"/>
          <p:cNvSpPr>
            <a:spLocks noGrp="1"/>
          </p:cNvSpPr>
          <p:nvPr>
            <p:ph type="body" idx="1"/>
          </p:nvPr>
        </p:nvSpPr>
        <p:spPr>
          <a:xfrm>
            <a:off x="457200" y="1600199"/>
            <a:ext cx="8229600" cy="4525964"/>
          </a:xfrm>
          <a:prstGeom prst="rect">
            <a:avLst/>
          </a:prstGeom>
        </p:spPr>
        <p:txBody>
          <a:bodyPr/>
          <a:lstStyle/>
          <a:p>
            <a:pPr lvl="0">
              <a:lnSpc>
                <a:spcPct val="80000"/>
              </a:lnSpc>
              <a:spcBef>
                <a:spcPts val="500"/>
              </a:spcBef>
              <a:defRPr sz="1800"/>
            </a:pPr>
            <a:r>
              <a:rPr sz="2400"/>
              <a:t>Walter ve Peller (1992), çözüm odaklı kısa terapi sürecinin 4 adımda karakterize edildiğini ifade etmektedirler:</a:t>
            </a:r>
          </a:p>
          <a:p>
            <a:pPr marL="914400" lvl="1" indent="-514350">
              <a:lnSpc>
                <a:spcPct val="80000"/>
              </a:lnSpc>
              <a:spcBef>
                <a:spcPts val="500"/>
              </a:spcBef>
              <a:buFontTx/>
              <a:buAutoNum type="arabicPeriod"/>
              <a:defRPr sz="1800"/>
            </a:pPr>
            <a:r>
              <a:rPr sz="2100"/>
              <a:t>Danışanların neyi istemediklerini araştırmak yerine, ne istediklerinin belirlemek.</a:t>
            </a:r>
          </a:p>
          <a:p>
            <a:pPr marL="914400" lvl="1" indent="-514350">
              <a:lnSpc>
                <a:spcPct val="80000"/>
              </a:lnSpc>
              <a:spcBef>
                <a:spcPts val="500"/>
              </a:spcBef>
              <a:buFontTx/>
              <a:buAutoNum type="arabicPeriod"/>
              <a:defRPr sz="1800"/>
            </a:pPr>
            <a:r>
              <a:rPr sz="2100"/>
              <a:t>Olayı patolojik olarak görmemek; danışanlara teşhis koymaya teşebbüs etmemek. Bunun yerine, danışanların zaten yaptıkları şeyler arasından işe yarar olanları araştırmak ve onları bu yönde ilerlemeleri için teşvik etmek.</a:t>
            </a:r>
          </a:p>
          <a:p>
            <a:pPr marL="914400" lvl="1" indent="-514350">
              <a:lnSpc>
                <a:spcPct val="80000"/>
              </a:lnSpc>
              <a:spcBef>
                <a:spcPts val="500"/>
              </a:spcBef>
              <a:buFontTx/>
              <a:buAutoNum type="arabicPeriod"/>
              <a:defRPr sz="1800"/>
            </a:pPr>
            <a:r>
              <a:rPr sz="2100"/>
              <a:t>Eğer danışanların yaptığı şeyler işe yarar değilse, onları daha farklı bir şeyler yapmaya teşvik etmek.</a:t>
            </a:r>
          </a:p>
          <a:p>
            <a:pPr marL="914400" lvl="1" indent="-514350">
              <a:lnSpc>
                <a:spcPct val="80000"/>
              </a:lnSpc>
              <a:spcBef>
                <a:spcPts val="500"/>
              </a:spcBef>
              <a:buFontTx/>
              <a:buAutoNum type="arabicPeriod"/>
              <a:defRPr sz="1800"/>
            </a:pPr>
            <a:r>
              <a:rPr sz="2100"/>
              <a:t>Son ya da tek terapi seansı olsa bile, her terapi seansını kısa tutmak.</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23">
                                            <p:bg/>
                                          </p:spTgt>
                                        </p:tgtEl>
                                        <p:attrNameLst>
                                          <p:attrName>style.visibility</p:attrName>
                                        </p:attrNameLst>
                                      </p:cBhvr>
                                      <p:to>
                                        <p:strVal val="visible"/>
                                      </p:to>
                                    </p:set>
                                    <p:anim calcmode="lin" valueType="num">
                                      <p:cBhvr>
                                        <p:cTn id="7" dur="500" fill="hold"/>
                                        <p:tgtEl>
                                          <p:spTgt spid="323">
                                            <p:bg/>
                                          </p:spTgt>
                                        </p:tgtEl>
                                        <p:attrNameLst>
                                          <p:attrName>ppt_x</p:attrName>
                                        </p:attrNameLst>
                                      </p:cBhvr>
                                      <p:tavLst>
                                        <p:tav tm="0">
                                          <p:val>
                                            <p:strVal val="#ppt_x"/>
                                          </p:val>
                                        </p:tav>
                                        <p:tav tm="100000">
                                          <p:val>
                                            <p:strVal val="#ppt_x"/>
                                          </p:val>
                                        </p:tav>
                                      </p:tavLst>
                                    </p:anim>
                                    <p:anim calcmode="lin" valueType="num">
                                      <p:cBhvr>
                                        <p:cTn id="8" dur="500" fill="hold"/>
                                        <p:tgtEl>
                                          <p:spTgt spid="323">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23">
                                            <p:txEl>
                                              <p:pRg st="0" end="0"/>
                                            </p:txEl>
                                          </p:spTgt>
                                        </p:tgtEl>
                                        <p:attrNameLst>
                                          <p:attrName>style.visibility</p:attrName>
                                        </p:attrNameLst>
                                      </p:cBhvr>
                                      <p:to>
                                        <p:strVal val="visible"/>
                                      </p:to>
                                    </p:set>
                                    <p:anim calcmode="lin" valueType="num">
                                      <p:cBhvr>
                                        <p:cTn id="11" dur="500" fill="hold"/>
                                        <p:tgtEl>
                                          <p:spTgt spid="323">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2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1">
                                  <p:stCondLst>
                                    <p:cond delay="0"/>
                                  </p:stCondLst>
                                  <p:iterate>
                                    <p:tmAbs val="0"/>
                                  </p:iterate>
                                  <p:childTnLst>
                                    <p:set>
                                      <p:cBhvr>
                                        <p:cTn id="14" fill="hold"/>
                                        <p:tgtEl>
                                          <p:spTgt spid="323">
                                            <p:txEl>
                                              <p:pRg st="1" end="1"/>
                                            </p:txEl>
                                          </p:spTgt>
                                        </p:tgtEl>
                                        <p:attrNameLst>
                                          <p:attrName>style.visibility</p:attrName>
                                        </p:attrNameLst>
                                      </p:cBhvr>
                                      <p:to>
                                        <p:strVal val="visible"/>
                                      </p:to>
                                    </p:set>
                                    <p:anim calcmode="lin" valueType="num">
                                      <p:cBhvr>
                                        <p:cTn id="15" dur="500" fill="hold"/>
                                        <p:tgtEl>
                                          <p:spTgt spid="32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2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1">
                                  <p:stCondLst>
                                    <p:cond delay="0"/>
                                  </p:stCondLst>
                                  <p:iterate>
                                    <p:tmAbs val="0"/>
                                  </p:iterate>
                                  <p:childTnLst>
                                    <p:set>
                                      <p:cBhvr>
                                        <p:cTn id="18" fill="hold"/>
                                        <p:tgtEl>
                                          <p:spTgt spid="323">
                                            <p:txEl>
                                              <p:pRg st="2" end="2"/>
                                            </p:txEl>
                                          </p:spTgt>
                                        </p:tgtEl>
                                        <p:attrNameLst>
                                          <p:attrName>style.visibility</p:attrName>
                                        </p:attrNameLst>
                                      </p:cBhvr>
                                      <p:to>
                                        <p:strVal val="visible"/>
                                      </p:to>
                                    </p:set>
                                    <p:anim calcmode="lin" valueType="num">
                                      <p:cBhvr>
                                        <p:cTn id="19" dur="500" fill="hold"/>
                                        <p:tgtEl>
                                          <p:spTgt spid="32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2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1">
                                  <p:stCondLst>
                                    <p:cond delay="0"/>
                                  </p:stCondLst>
                                  <p:iterate>
                                    <p:tmAbs val="0"/>
                                  </p:iterate>
                                  <p:childTnLst>
                                    <p:set>
                                      <p:cBhvr>
                                        <p:cTn id="22" fill="hold"/>
                                        <p:tgtEl>
                                          <p:spTgt spid="323">
                                            <p:txEl>
                                              <p:pRg st="3" end="3"/>
                                            </p:txEl>
                                          </p:spTgt>
                                        </p:tgtEl>
                                        <p:attrNameLst>
                                          <p:attrName>style.visibility</p:attrName>
                                        </p:attrNameLst>
                                      </p:cBhvr>
                                      <p:to>
                                        <p:strVal val="visible"/>
                                      </p:to>
                                    </p:set>
                                    <p:anim calcmode="lin" valueType="num">
                                      <p:cBhvr>
                                        <p:cTn id="23" dur="500" fill="hold"/>
                                        <p:tgtEl>
                                          <p:spTgt spid="323">
                                            <p:txEl>
                                              <p:pRg st="3" end="3"/>
                                            </p:txEl>
                                          </p:spTgt>
                                        </p:tgtEl>
                                        <p:attrNameLst>
                                          <p:attrName>ppt_x</p:attrName>
                                        </p:attrNameLst>
                                      </p:cBhvr>
                                      <p:tavLst>
                                        <p:tav tm="0">
                                          <p:val>
                                            <p:strVal val="#ppt_x"/>
                                          </p:val>
                                        </p:tav>
                                        <p:tav tm="100000">
                                          <p:val>
                                            <p:strVal val="#ppt_x"/>
                                          </p:val>
                                        </p:tav>
                                      </p:tavLst>
                                    </p:anim>
                                    <p:anim calcmode="lin" valueType="num">
                                      <p:cBhvr>
                                        <p:cTn id="24" dur="500" fill="hold"/>
                                        <p:tgtEl>
                                          <p:spTgt spid="32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1">
                                  <p:stCondLst>
                                    <p:cond delay="0"/>
                                  </p:stCondLst>
                                  <p:iterate>
                                    <p:tmAbs val="0"/>
                                  </p:iterate>
                                  <p:childTnLst>
                                    <p:set>
                                      <p:cBhvr>
                                        <p:cTn id="26" fill="hold"/>
                                        <p:tgtEl>
                                          <p:spTgt spid="323">
                                            <p:txEl>
                                              <p:pRg st="4" end="4"/>
                                            </p:txEl>
                                          </p:spTgt>
                                        </p:tgtEl>
                                        <p:attrNameLst>
                                          <p:attrName>style.visibility</p:attrName>
                                        </p:attrNameLst>
                                      </p:cBhvr>
                                      <p:to>
                                        <p:strVal val="visible"/>
                                      </p:to>
                                    </p:set>
                                    <p:anim calcmode="lin" valueType="num">
                                      <p:cBhvr>
                                        <p:cTn id="27" dur="500" fill="hold"/>
                                        <p:tgtEl>
                                          <p:spTgt spid="323">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3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 grpId="1" build="p" animBg="1" advAuto="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Shape 325"/>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26" name="Shape 326"/>
          <p:cNvSpPr>
            <a:spLocks noGrp="1"/>
          </p:cNvSpPr>
          <p:nvPr>
            <p:ph type="body" idx="1"/>
          </p:nvPr>
        </p:nvSpPr>
        <p:spPr>
          <a:xfrm>
            <a:off x="457200" y="1600199"/>
            <a:ext cx="8229600" cy="4525964"/>
          </a:xfrm>
          <a:prstGeom prst="rect">
            <a:avLst/>
          </a:prstGeom>
        </p:spPr>
        <p:txBody>
          <a:bodyPr/>
          <a:lstStyle/>
          <a:p>
            <a:pPr marL="322325" lvl="0" indent="-322325" defTabSz="859536">
              <a:lnSpc>
                <a:spcPct val="90000"/>
              </a:lnSpc>
              <a:defRPr sz="1800"/>
            </a:pPr>
            <a:r>
              <a:rPr sz="3008"/>
              <a:t>Her ne kadar bu adımlar olabildiğince açık görünseler bile çözümleri yapılandıracak olan danışan ve terapist arasında oluşturulan işbirliği süreci, birkaç teknikle gerçekleşemez. </a:t>
            </a:r>
          </a:p>
          <a:p>
            <a:pPr marL="322325" lvl="0" indent="-322325" defTabSz="859536">
              <a:lnSpc>
                <a:spcPct val="90000"/>
              </a:lnSpc>
              <a:defRPr sz="1800"/>
            </a:pPr>
            <a:r>
              <a:rPr sz="3008"/>
              <a:t>Çözüm odaklı model, insanları olduğu gibi kabul edecek ve çözüm yaratmada onlara yardımcı olacak felsefi bir tutumu gerekli kılmaktadır. Terapistin davranışları, terapinin işe yarayıp yaramayacağını belirleyecektir.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26">
                                            <p:bg/>
                                          </p:spTgt>
                                        </p:tgtEl>
                                        <p:attrNameLst>
                                          <p:attrName>style.visibility</p:attrName>
                                        </p:attrNameLst>
                                      </p:cBhvr>
                                      <p:to>
                                        <p:strVal val="visible"/>
                                      </p:to>
                                    </p:set>
                                    <p:anim calcmode="lin" valueType="num">
                                      <p:cBhvr>
                                        <p:cTn id="7" dur="500" fill="hold"/>
                                        <p:tgtEl>
                                          <p:spTgt spid="326">
                                            <p:bg/>
                                          </p:spTgt>
                                        </p:tgtEl>
                                        <p:attrNameLst>
                                          <p:attrName>ppt_x</p:attrName>
                                        </p:attrNameLst>
                                      </p:cBhvr>
                                      <p:tavLst>
                                        <p:tav tm="0">
                                          <p:val>
                                            <p:strVal val="#ppt_x"/>
                                          </p:val>
                                        </p:tav>
                                        <p:tav tm="100000">
                                          <p:val>
                                            <p:strVal val="#ppt_x"/>
                                          </p:val>
                                        </p:tav>
                                      </p:tavLst>
                                    </p:anim>
                                    <p:anim calcmode="lin" valueType="num">
                                      <p:cBhvr>
                                        <p:cTn id="8" dur="500" fill="hold"/>
                                        <p:tgtEl>
                                          <p:spTgt spid="326">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26">
                                            <p:txEl>
                                              <p:pRg st="0" end="0"/>
                                            </p:txEl>
                                          </p:spTgt>
                                        </p:tgtEl>
                                        <p:attrNameLst>
                                          <p:attrName>style.visibility</p:attrName>
                                        </p:attrNameLst>
                                      </p:cBhvr>
                                      <p:to>
                                        <p:strVal val="visible"/>
                                      </p:to>
                                    </p:set>
                                    <p:anim calcmode="lin" valueType="num">
                                      <p:cBhvr>
                                        <p:cTn id="11" dur="500" fill="hold"/>
                                        <p:tgtEl>
                                          <p:spTgt spid="326">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26">
                                            <p:txEl>
                                              <p:pRg st="1" end="1"/>
                                            </p:txEl>
                                          </p:spTgt>
                                        </p:tgtEl>
                                        <p:attrNameLst>
                                          <p:attrName>style.visibility</p:attrName>
                                        </p:attrNameLst>
                                      </p:cBhvr>
                                      <p:to>
                                        <p:strVal val="visible"/>
                                      </p:to>
                                    </p:set>
                                    <p:anim calcmode="lin" valueType="num">
                                      <p:cBhvr>
                                        <p:cTn id="17" dur="500" fill="hold"/>
                                        <p:tgtEl>
                                          <p:spTgt spid="326">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2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 grpId="1" build="p" animBg="1" advAuto="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Shape 328"/>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29" name="Shape 329"/>
          <p:cNvSpPr>
            <a:spLocks noGrp="1"/>
          </p:cNvSpPr>
          <p:nvPr>
            <p:ph type="body" idx="1"/>
          </p:nvPr>
        </p:nvSpPr>
        <p:spPr>
          <a:xfrm>
            <a:off x="457200" y="1600199"/>
            <a:ext cx="8229600" cy="4525964"/>
          </a:xfrm>
          <a:prstGeom prst="rect">
            <a:avLst/>
          </a:prstGeom>
        </p:spPr>
        <p:txBody>
          <a:bodyPr/>
          <a:lstStyle/>
          <a:p>
            <a:pPr lvl="0">
              <a:defRPr sz="1800"/>
            </a:pPr>
            <a:r>
              <a:rPr sz="3200"/>
              <a:t>Terapi modelinin geleneksel yaklaşımlardan ayrılan bir başka yönü de terapi dilidir. Bu yaklaşımda problemleri ifadede kullanılan sözcüklerin kişi üzerindeki olumsuz etkilerini azaltacak şekilde seçilmesi önem kazanır.</a:t>
            </a:r>
          </a:p>
          <a:p>
            <a:pPr lvl="0">
              <a:defRPr sz="1800"/>
            </a:pPr>
            <a:r>
              <a:rPr sz="3200"/>
              <a:t> Şöyle ki: danışanın “depresyondayım” ve “depresyonda hissediyorum” cümleleri arasındaki farka dikkat çekilir.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29">
                                            <p:bg/>
                                          </p:spTgt>
                                        </p:tgtEl>
                                        <p:attrNameLst>
                                          <p:attrName>style.visibility</p:attrName>
                                        </p:attrNameLst>
                                      </p:cBhvr>
                                      <p:to>
                                        <p:strVal val="visible"/>
                                      </p:to>
                                    </p:set>
                                    <p:anim calcmode="lin" valueType="num">
                                      <p:cBhvr>
                                        <p:cTn id="7" dur="500" fill="hold"/>
                                        <p:tgtEl>
                                          <p:spTgt spid="329">
                                            <p:bg/>
                                          </p:spTgt>
                                        </p:tgtEl>
                                        <p:attrNameLst>
                                          <p:attrName>ppt_x</p:attrName>
                                        </p:attrNameLst>
                                      </p:cBhvr>
                                      <p:tavLst>
                                        <p:tav tm="0">
                                          <p:val>
                                            <p:strVal val="#ppt_x"/>
                                          </p:val>
                                        </p:tav>
                                        <p:tav tm="100000">
                                          <p:val>
                                            <p:strVal val="#ppt_x"/>
                                          </p:val>
                                        </p:tav>
                                      </p:tavLst>
                                    </p:anim>
                                    <p:anim calcmode="lin" valueType="num">
                                      <p:cBhvr>
                                        <p:cTn id="8" dur="500" fill="hold"/>
                                        <p:tgtEl>
                                          <p:spTgt spid="329">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29">
                                            <p:txEl>
                                              <p:pRg st="0" end="0"/>
                                            </p:txEl>
                                          </p:spTgt>
                                        </p:tgtEl>
                                        <p:attrNameLst>
                                          <p:attrName>style.visibility</p:attrName>
                                        </p:attrNameLst>
                                      </p:cBhvr>
                                      <p:to>
                                        <p:strVal val="visible"/>
                                      </p:to>
                                    </p:set>
                                    <p:anim calcmode="lin" valueType="num">
                                      <p:cBhvr>
                                        <p:cTn id="11" dur="500" fill="hold"/>
                                        <p:tgtEl>
                                          <p:spTgt spid="329">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29">
                                            <p:txEl>
                                              <p:pRg st="1" end="1"/>
                                            </p:txEl>
                                          </p:spTgt>
                                        </p:tgtEl>
                                        <p:attrNameLst>
                                          <p:attrName>style.visibility</p:attrName>
                                        </p:attrNameLst>
                                      </p:cBhvr>
                                      <p:to>
                                        <p:strVal val="visible"/>
                                      </p:to>
                                    </p:set>
                                    <p:anim calcmode="lin" valueType="num">
                                      <p:cBhvr>
                                        <p:cTn id="17" dur="500" fill="hold"/>
                                        <p:tgtEl>
                                          <p:spTgt spid="329">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2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 grpId="1" build="p" animBg="1" advAuto="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Shape 331"/>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32" name="Shape 332"/>
          <p:cNvSpPr>
            <a:spLocks noGrp="1"/>
          </p:cNvSpPr>
          <p:nvPr>
            <p:ph type="body" idx="1"/>
          </p:nvPr>
        </p:nvSpPr>
        <p:spPr>
          <a:xfrm>
            <a:off x="457200" y="1600199"/>
            <a:ext cx="8229600" cy="4525964"/>
          </a:xfrm>
          <a:prstGeom prst="rect">
            <a:avLst/>
          </a:prstGeom>
        </p:spPr>
        <p:txBody>
          <a:bodyPr/>
          <a:lstStyle/>
          <a:p>
            <a:pPr lvl="0">
              <a:defRPr sz="1800"/>
            </a:pPr>
            <a:r>
              <a:rPr sz="3200"/>
              <a:t>“Depresyondayım” cümlesinde kişi muhtemelen depresyonda olmadığı zamanların farkında olmayacaktır. </a:t>
            </a:r>
          </a:p>
          <a:p>
            <a:pPr lvl="0">
              <a:defRPr sz="1800"/>
            </a:pPr>
            <a:r>
              <a:rPr sz="3200"/>
              <a:t>“Depresyonda hissediyorum” cümlesinde ise; kişi depresyonda olmadığı, depresif hissetmediği anları ifade ederek, o anlarda geliştirdiği çözümleri tekrar hayatına uyarlayabilecektir.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32">
                                            <p:bg/>
                                          </p:spTgt>
                                        </p:tgtEl>
                                        <p:attrNameLst>
                                          <p:attrName>style.visibility</p:attrName>
                                        </p:attrNameLst>
                                      </p:cBhvr>
                                      <p:to>
                                        <p:strVal val="visible"/>
                                      </p:to>
                                    </p:set>
                                    <p:anim calcmode="lin" valueType="num">
                                      <p:cBhvr>
                                        <p:cTn id="7" dur="500" fill="hold"/>
                                        <p:tgtEl>
                                          <p:spTgt spid="332">
                                            <p:bg/>
                                          </p:spTgt>
                                        </p:tgtEl>
                                        <p:attrNameLst>
                                          <p:attrName>ppt_x</p:attrName>
                                        </p:attrNameLst>
                                      </p:cBhvr>
                                      <p:tavLst>
                                        <p:tav tm="0">
                                          <p:val>
                                            <p:strVal val="#ppt_x"/>
                                          </p:val>
                                        </p:tav>
                                        <p:tav tm="100000">
                                          <p:val>
                                            <p:strVal val="#ppt_x"/>
                                          </p:val>
                                        </p:tav>
                                      </p:tavLst>
                                    </p:anim>
                                    <p:anim calcmode="lin" valueType="num">
                                      <p:cBhvr>
                                        <p:cTn id="8" dur="500" fill="hold"/>
                                        <p:tgtEl>
                                          <p:spTgt spid="332">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32">
                                            <p:txEl>
                                              <p:pRg st="0" end="0"/>
                                            </p:txEl>
                                          </p:spTgt>
                                        </p:tgtEl>
                                        <p:attrNameLst>
                                          <p:attrName>style.visibility</p:attrName>
                                        </p:attrNameLst>
                                      </p:cBhvr>
                                      <p:to>
                                        <p:strVal val="visible"/>
                                      </p:to>
                                    </p:set>
                                    <p:anim calcmode="lin" valueType="num">
                                      <p:cBhvr>
                                        <p:cTn id="11" dur="500" fill="hold"/>
                                        <p:tgtEl>
                                          <p:spTgt spid="332">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32">
                                            <p:txEl>
                                              <p:pRg st="1" end="1"/>
                                            </p:txEl>
                                          </p:spTgt>
                                        </p:tgtEl>
                                        <p:attrNameLst>
                                          <p:attrName>style.visibility</p:attrName>
                                        </p:attrNameLst>
                                      </p:cBhvr>
                                      <p:to>
                                        <p:strVal val="visible"/>
                                      </p:to>
                                    </p:set>
                                    <p:anim calcmode="lin" valueType="num">
                                      <p:cBhvr>
                                        <p:cTn id="17" dur="500" fill="hold"/>
                                        <p:tgtEl>
                                          <p:spTgt spid="332">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3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1" build="p" animBg="1" advAuto="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Shape 334"/>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35" name="Shape 335"/>
          <p:cNvSpPr>
            <a:spLocks noGrp="1"/>
          </p:cNvSpPr>
          <p:nvPr>
            <p:ph type="body" idx="1"/>
          </p:nvPr>
        </p:nvSpPr>
        <p:spPr>
          <a:xfrm>
            <a:off x="457200" y="1600199"/>
            <a:ext cx="8229600" cy="4525964"/>
          </a:xfrm>
          <a:prstGeom prst="rect">
            <a:avLst/>
          </a:prstGeom>
        </p:spPr>
        <p:txBody>
          <a:bodyPr/>
          <a:lstStyle/>
          <a:p>
            <a:pPr lvl="0">
              <a:defRPr sz="1800"/>
            </a:pPr>
            <a:r>
              <a:rPr sz="3200"/>
              <a:t>Terapist ilk olarak terapi süreci başlamadan önce süreç hakkında bilgi verir. Böylece terapist soracağı sorular için not alacağına ve danışanlar hakkında tutacağı mesajları yazmak için ara vermelerine danışanları hazırlar.</a:t>
            </a:r>
          </a:p>
          <a:p>
            <a:pPr lvl="0">
              <a:defRPr sz="1800"/>
            </a:pPr>
            <a:endParaRPr sz="3200"/>
          </a:p>
          <a:p>
            <a:pPr lvl="0">
              <a:defRPr sz="1800"/>
            </a:pPr>
            <a:r>
              <a:rPr sz="3200"/>
              <a:t>Sürecin ifade edilmesi şu şekilde olabilir;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35">
                                            <p:bg/>
                                          </p:spTgt>
                                        </p:tgtEl>
                                        <p:attrNameLst>
                                          <p:attrName>style.visibility</p:attrName>
                                        </p:attrNameLst>
                                      </p:cBhvr>
                                      <p:to>
                                        <p:strVal val="visible"/>
                                      </p:to>
                                    </p:set>
                                    <p:anim calcmode="lin" valueType="num">
                                      <p:cBhvr>
                                        <p:cTn id="7" dur="500" fill="hold"/>
                                        <p:tgtEl>
                                          <p:spTgt spid="335">
                                            <p:bg/>
                                          </p:spTgt>
                                        </p:tgtEl>
                                        <p:attrNameLst>
                                          <p:attrName>ppt_x</p:attrName>
                                        </p:attrNameLst>
                                      </p:cBhvr>
                                      <p:tavLst>
                                        <p:tav tm="0">
                                          <p:val>
                                            <p:strVal val="#ppt_x"/>
                                          </p:val>
                                        </p:tav>
                                        <p:tav tm="100000">
                                          <p:val>
                                            <p:strVal val="#ppt_x"/>
                                          </p:val>
                                        </p:tav>
                                      </p:tavLst>
                                    </p:anim>
                                    <p:anim calcmode="lin" valueType="num">
                                      <p:cBhvr>
                                        <p:cTn id="8" dur="500" fill="hold"/>
                                        <p:tgtEl>
                                          <p:spTgt spid="335">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35">
                                            <p:txEl>
                                              <p:pRg st="0" end="0"/>
                                            </p:txEl>
                                          </p:spTgt>
                                        </p:tgtEl>
                                        <p:attrNameLst>
                                          <p:attrName>style.visibility</p:attrName>
                                        </p:attrNameLst>
                                      </p:cBhvr>
                                      <p:to>
                                        <p:strVal val="visible"/>
                                      </p:to>
                                    </p:set>
                                    <p:anim calcmode="lin" valueType="num">
                                      <p:cBhvr>
                                        <p:cTn id="11" dur="500" fill="hold"/>
                                        <p:tgtEl>
                                          <p:spTgt spid="335">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35">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 presetClass="entr" presetSubtype="4" fill="hold" grpId="1" nodeType="afterEffect">
                                  <p:stCondLst>
                                    <p:cond delay="0"/>
                                  </p:stCondLst>
                                  <p:iterate>
                                    <p:tmAbs val="0"/>
                                  </p:iterate>
                                  <p:childTnLst>
                                    <p:set>
                                      <p:cBhvr>
                                        <p:cTn id="15" fill="hold"/>
                                        <p:tgtEl>
                                          <p:spTgt spid="335">
                                            <p:txEl>
                                              <p:pRg st="1" end="1"/>
                                            </p:txEl>
                                          </p:spTgt>
                                        </p:tgtEl>
                                        <p:attrNameLst>
                                          <p:attrName>style.visibility</p:attrName>
                                        </p:attrNameLst>
                                      </p:cBhvr>
                                      <p:to>
                                        <p:strVal val="visible"/>
                                      </p:to>
                                    </p:set>
                                    <p:anim calcmode="lin" valueType="num">
                                      <p:cBhvr>
                                        <p:cTn id="16" dur="500" fill="hold"/>
                                        <p:tgtEl>
                                          <p:spTgt spid="335">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3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iterate>
                                    <p:tmAbs val="0"/>
                                  </p:iterate>
                                  <p:childTnLst>
                                    <p:set>
                                      <p:cBhvr>
                                        <p:cTn id="21" fill="hold"/>
                                        <p:tgtEl>
                                          <p:spTgt spid="335">
                                            <p:txEl>
                                              <p:pRg st="2" end="2"/>
                                            </p:txEl>
                                          </p:spTgt>
                                        </p:tgtEl>
                                        <p:attrNameLst>
                                          <p:attrName>style.visibility</p:attrName>
                                        </p:attrNameLst>
                                      </p:cBhvr>
                                      <p:to>
                                        <p:strVal val="visible"/>
                                      </p:to>
                                    </p:set>
                                    <p:anim calcmode="lin" valueType="num">
                                      <p:cBhvr>
                                        <p:cTn id="22" dur="500" fill="hold"/>
                                        <p:tgtEl>
                                          <p:spTgt spid="335">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 grpId="1" build="p" animBg="1" advAuto="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Shape 337"/>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38" name="Shape 338"/>
          <p:cNvSpPr>
            <a:spLocks noGrp="1"/>
          </p:cNvSpPr>
          <p:nvPr>
            <p:ph type="body" idx="1"/>
          </p:nvPr>
        </p:nvSpPr>
        <p:spPr>
          <a:xfrm>
            <a:off x="457200" y="1600199"/>
            <a:ext cx="8229600" cy="4525964"/>
          </a:xfrm>
          <a:prstGeom prst="rect">
            <a:avLst/>
          </a:prstGeom>
        </p:spPr>
        <p:txBody>
          <a:bodyPr/>
          <a:lstStyle>
            <a:lvl1pPr>
              <a:lnSpc>
                <a:spcPct val="80000"/>
              </a:lnSpc>
              <a:spcBef>
                <a:spcPts val="600"/>
              </a:spcBef>
              <a:defRPr sz="2900"/>
            </a:lvl1pPr>
          </a:lstStyle>
          <a:p>
            <a:pPr lvl="0">
              <a:defRPr sz="1800"/>
            </a:pPr>
            <a:r>
              <a:rPr sz="2900"/>
              <a:t>“Bu sürecin nasıl işleyeceğini size aktarmak isterim. Sizlere birçok soru soracağım, bazıları size değişik gelebilir ve cevap vermekte zorlanabilirsiniz. Sizlerin vereceği bazı yanıtları defterime not alacağım. Bu görüşmemiz sonrasında, konuştuklarımız hakkında notlarımı gözden geçirmek için bir süre odadan ayrılabilirim. Geri döndüğüm zaman, size ne düşündüğümü anlatacağım ve yazdığım mesajı size okuyacağım. Mesajın bir kopyasını alabilirsin ve saklayabilirsin. Bunun hakkında ne düşünüyorsun...”</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38">
                                            <p:bg/>
                                          </p:spTgt>
                                        </p:tgtEl>
                                        <p:attrNameLst>
                                          <p:attrName>style.visibility</p:attrName>
                                        </p:attrNameLst>
                                      </p:cBhvr>
                                      <p:to>
                                        <p:strVal val="visible"/>
                                      </p:to>
                                    </p:set>
                                    <p:anim calcmode="lin" valueType="num">
                                      <p:cBhvr>
                                        <p:cTn id="7" dur="500" fill="hold"/>
                                        <p:tgtEl>
                                          <p:spTgt spid="338">
                                            <p:bg/>
                                          </p:spTgt>
                                        </p:tgtEl>
                                        <p:attrNameLst>
                                          <p:attrName>ppt_x</p:attrName>
                                        </p:attrNameLst>
                                      </p:cBhvr>
                                      <p:tavLst>
                                        <p:tav tm="0">
                                          <p:val>
                                            <p:strVal val="#ppt_x"/>
                                          </p:val>
                                        </p:tav>
                                        <p:tav tm="100000">
                                          <p:val>
                                            <p:strVal val="#ppt_x"/>
                                          </p:val>
                                        </p:tav>
                                      </p:tavLst>
                                    </p:anim>
                                    <p:anim calcmode="lin" valueType="num">
                                      <p:cBhvr>
                                        <p:cTn id="8" dur="500" fill="hold"/>
                                        <p:tgtEl>
                                          <p:spTgt spid="338">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38">
                                            <p:txEl>
                                              <p:pRg st="0" end="0"/>
                                            </p:txEl>
                                          </p:spTgt>
                                        </p:tgtEl>
                                        <p:attrNameLst>
                                          <p:attrName>style.visibility</p:attrName>
                                        </p:attrNameLst>
                                      </p:cBhvr>
                                      <p:to>
                                        <p:strVal val="visible"/>
                                      </p:to>
                                    </p:set>
                                    <p:anim calcmode="lin" valueType="num">
                                      <p:cBhvr>
                                        <p:cTn id="11" dur="500" fill="hold"/>
                                        <p:tgtEl>
                                          <p:spTgt spid="338">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3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1" build="p" animBg="1" advAuto="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Shape 340"/>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41" name="Shape 341"/>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Süreçte danışanlara sorunlarını tanımlayabilmeleri için fırsat verilir. Terapist, </a:t>
            </a:r>
            <a:r>
              <a:rPr sz="2900" i="1"/>
              <a:t>“Size nasıl faydalı olabilirim?”</a:t>
            </a:r>
            <a:r>
              <a:rPr sz="2900"/>
              <a:t> terapötik sorusuna danışanların verdikleri yanıtlara saygı duyar ve dikkatli bir şekilde dinler.</a:t>
            </a:r>
          </a:p>
          <a:p>
            <a:pPr lvl="0">
              <a:lnSpc>
                <a:spcPct val="90000"/>
              </a:lnSpc>
              <a:spcBef>
                <a:spcPts val="600"/>
              </a:spcBef>
              <a:defRPr sz="1800"/>
            </a:pPr>
            <a:r>
              <a:rPr sz="2900"/>
              <a:t>Terapist olanaklı olduğu sürece, danışanlarla, çok iyi biçimlenmiş amaçlara yönelik çalışır. </a:t>
            </a:r>
            <a:r>
              <a:rPr sz="2900" b="1" i="1"/>
              <a:t>“Sorunların çözüldüğünde yaşamında ne gibi değişiklikler olacak?” </a:t>
            </a:r>
            <a:r>
              <a:rPr sz="2900"/>
              <a:t>sorusunun yanıtı terapi sürecini belirler.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41">
                                            <p:bg/>
                                          </p:spTgt>
                                        </p:tgtEl>
                                        <p:attrNameLst>
                                          <p:attrName>style.visibility</p:attrName>
                                        </p:attrNameLst>
                                      </p:cBhvr>
                                      <p:to>
                                        <p:strVal val="visible"/>
                                      </p:to>
                                    </p:set>
                                    <p:anim calcmode="lin" valueType="num">
                                      <p:cBhvr>
                                        <p:cTn id="7" dur="500" fill="hold"/>
                                        <p:tgtEl>
                                          <p:spTgt spid="341">
                                            <p:bg/>
                                          </p:spTgt>
                                        </p:tgtEl>
                                        <p:attrNameLst>
                                          <p:attrName>ppt_x</p:attrName>
                                        </p:attrNameLst>
                                      </p:cBhvr>
                                      <p:tavLst>
                                        <p:tav tm="0">
                                          <p:val>
                                            <p:strVal val="#ppt_x"/>
                                          </p:val>
                                        </p:tav>
                                        <p:tav tm="100000">
                                          <p:val>
                                            <p:strVal val="#ppt_x"/>
                                          </p:val>
                                        </p:tav>
                                      </p:tavLst>
                                    </p:anim>
                                    <p:anim calcmode="lin" valueType="num">
                                      <p:cBhvr>
                                        <p:cTn id="8" dur="500" fill="hold"/>
                                        <p:tgtEl>
                                          <p:spTgt spid="341">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41">
                                            <p:txEl>
                                              <p:pRg st="0" end="0"/>
                                            </p:txEl>
                                          </p:spTgt>
                                        </p:tgtEl>
                                        <p:attrNameLst>
                                          <p:attrName>style.visibility</p:attrName>
                                        </p:attrNameLst>
                                      </p:cBhvr>
                                      <p:to>
                                        <p:strVal val="visible"/>
                                      </p:to>
                                    </p:set>
                                    <p:anim calcmode="lin" valueType="num">
                                      <p:cBhvr>
                                        <p:cTn id="11" dur="500" fill="hold"/>
                                        <p:tgtEl>
                                          <p:spTgt spid="341">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4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41">
                                            <p:txEl>
                                              <p:pRg st="1" end="1"/>
                                            </p:txEl>
                                          </p:spTgt>
                                        </p:tgtEl>
                                        <p:attrNameLst>
                                          <p:attrName>style.visibility</p:attrName>
                                        </p:attrNameLst>
                                      </p:cBhvr>
                                      <p:to>
                                        <p:strVal val="visible"/>
                                      </p:to>
                                    </p:set>
                                    <p:anim calcmode="lin" valueType="num">
                                      <p:cBhvr>
                                        <p:cTn id="17" dur="500" fill="hold"/>
                                        <p:tgtEl>
                                          <p:spTgt spid="341">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4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 grpId="1" build="p" animBg="1" advAuto="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Shape 343"/>
          <p:cNvSpPr>
            <a:spLocks noGrp="1"/>
          </p:cNvSpPr>
          <p:nvPr>
            <p:ph type="title"/>
          </p:nvPr>
        </p:nvSpPr>
        <p:spPr>
          <a:xfrm>
            <a:off x="457200" y="274638"/>
            <a:ext cx="8229600" cy="1143000"/>
          </a:xfrm>
          <a:prstGeom prst="rect">
            <a:avLst/>
          </a:prstGeom>
        </p:spPr>
        <p:txBody>
          <a:bodyPr/>
          <a:lstStyle/>
          <a:p>
            <a:pPr lvl="0" defTabSz="832104">
              <a:defRPr sz="1800"/>
            </a:pPr>
            <a:r>
              <a:rPr sz="3549" b="1"/>
              <a:t>TERAPİ SÜRECİ</a:t>
            </a:r>
            <a:br>
              <a:rPr sz="3549" b="1"/>
            </a:br>
            <a:endParaRPr sz="3549" b="1"/>
          </a:p>
        </p:txBody>
      </p:sp>
      <p:sp>
        <p:nvSpPr>
          <p:cNvPr id="344" name="Shape 344"/>
          <p:cNvSpPr>
            <a:spLocks noGrp="1"/>
          </p:cNvSpPr>
          <p:nvPr>
            <p:ph type="body" idx="1"/>
          </p:nvPr>
        </p:nvSpPr>
        <p:spPr>
          <a:xfrm>
            <a:off x="457200" y="1600199"/>
            <a:ext cx="8229600" cy="4525964"/>
          </a:xfrm>
          <a:prstGeom prst="rect">
            <a:avLst/>
          </a:prstGeom>
        </p:spPr>
        <p:txBody>
          <a:bodyPr/>
          <a:lstStyle/>
          <a:p>
            <a:pPr lvl="0">
              <a:lnSpc>
                <a:spcPct val="90000"/>
              </a:lnSpc>
              <a:spcBef>
                <a:spcPts val="600"/>
              </a:spcBef>
              <a:defRPr sz="1800"/>
            </a:pPr>
            <a:r>
              <a:rPr sz="2900"/>
              <a:t>Terapist danışanlara, sorunun olmadığı ya da bu sorunların etkisinin az olduğu dönemleri sorar. Danışanlara, bu istisnai durumların araştırılmasında yardımcı olunur.</a:t>
            </a:r>
          </a:p>
          <a:p>
            <a:pPr lvl="0">
              <a:lnSpc>
                <a:spcPct val="90000"/>
              </a:lnSpc>
              <a:spcBef>
                <a:spcPts val="600"/>
              </a:spcBef>
              <a:defRPr sz="1800"/>
            </a:pPr>
            <a:r>
              <a:rPr sz="2900"/>
              <a:t>Çözüm üretilen her konuşmanın sununda terapist danışanlara bir özetleme yapar ve onları cesaretlendirir.</a:t>
            </a:r>
          </a:p>
          <a:p>
            <a:pPr lvl="0">
              <a:lnSpc>
                <a:spcPct val="90000"/>
              </a:lnSpc>
              <a:spcBef>
                <a:spcPts val="600"/>
              </a:spcBef>
              <a:defRPr sz="1800"/>
            </a:pPr>
            <a:r>
              <a:rPr sz="2900"/>
              <a:t>Terapist ve danışanlar, bir dereceleme ölçeği kullanarak, tatmin edici çözümlere ulaşmak için ne kadar yol kat ettiklerini değerlendirirler.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iterate>
                                    <p:tmAbs val="0"/>
                                  </p:iterate>
                                  <p:childTnLst>
                                    <p:set>
                                      <p:cBhvr>
                                        <p:cTn id="6" fill="hold"/>
                                        <p:tgtEl>
                                          <p:spTgt spid="344">
                                            <p:bg/>
                                          </p:spTgt>
                                        </p:tgtEl>
                                        <p:attrNameLst>
                                          <p:attrName>style.visibility</p:attrName>
                                        </p:attrNameLst>
                                      </p:cBhvr>
                                      <p:to>
                                        <p:strVal val="visible"/>
                                      </p:to>
                                    </p:set>
                                    <p:anim calcmode="lin" valueType="num">
                                      <p:cBhvr>
                                        <p:cTn id="7" dur="500" fill="hold"/>
                                        <p:tgtEl>
                                          <p:spTgt spid="344">
                                            <p:bg/>
                                          </p:spTgt>
                                        </p:tgtEl>
                                        <p:attrNameLst>
                                          <p:attrName>ppt_x</p:attrName>
                                        </p:attrNameLst>
                                      </p:cBhvr>
                                      <p:tavLst>
                                        <p:tav tm="0">
                                          <p:val>
                                            <p:strVal val="#ppt_x"/>
                                          </p:val>
                                        </p:tav>
                                        <p:tav tm="100000">
                                          <p:val>
                                            <p:strVal val="#ppt_x"/>
                                          </p:val>
                                        </p:tav>
                                      </p:tavLst>
                                    </p:anim>
                                    <p:anim calcmode="lin" valueType="num">
                                      <p:cBhvr>
                                        <p:cTn id="8" dur="500" fill="hold"/>
                                        <p:tgtEl>
                                          <p:spTgt spid="344">
                                            <p:bg/>
                                          </p:spTgt>
                                        </p:tgtEl>
                                        <p:attrNameLst>
                                          <p:attrName>ppt_y</p:attrName>
                                        </p:attrNameLst>
                                      </p:cBhvr>
                                      <p:tavLst>
                                        <p:tav tm="0">
                                          <p:val>
                                            <p:strVal val="1+#ppt_h/2"/>
                                          </p:val>
                                        </p:tav>
                                        <p:tav tm="100000">
                                          <p:val>
                                            <p:strVal val="#ppt_y"/>
                                          </p:val>
                                        </p:tav>
                                      </p:tavLst>
                                    </p:anim>
                                  </p:childTnLst>
                                </p:cTn>
                              </p:par>
                              <p:par>
                                <p:cTn id="9" presetID="2" presetClass="entr" presetSubtype="4" fill="hold" grpId="1">
                                  <p:stCondLst>
                                    <p:cond delay="0"/>
                                  </p:stCondLst>
                                  <p:iterate>
                                    <p:tmAbs val="0"/>
                                  </p:iterate>
                                  <p:childTnLst>
                                    <p:set>
                                      <p:cBhvr>
                                        <p:cTn id="10" fill="hold"/>
                                        <p:tgtEl>
                                          <p:spTgt spid="344">
                                            <p:txEl>
                                              <p:pRg st="0" end="0"/>
                                            </p:txEl>
                                          </p:spTgt>
                                        </p:tgtEl>
                                        <p:attrNameLst>
                                          <p:attrName>style.visibility</p:attrName>
                                        </p:attrNameLst>
                                      </p:cBhvr>
                                      <p:to>
                                        <p:strVal val="visible"/>
                                      </p:to>
                                    </p:set>
                                    <p:anim calcmode="lin" valueType="num">
                                      <p:cBhvr>
                                        <p:cTn id="11" dur="500" fill="hold"/>
                                        <p:tgtEl>
                                          <p:spTgt spid="344">
                                            <p:txEl>
                                              <p:pRg st="0" end="0"/>
                                            </p:txEl>
                                          </p:spTgt>
                                        </p:tgtEl>
                                        <p:attrNameLst>
                                          <p:attrName>ppt_x</p:attrName>
                                        </p:attrNameLst>
                                      </p:cBhvr>
                                      <p:tavLst>
                                        <p:tav tm="0">
                                          <p:val>
                                            <p:strVal val="#ppt_x"/>
                                          </p:val>
                                        </p:tav>
                                        <p:tav tm="100000">
                                          <p:val>
                                            <p:strVal val="#ppt_x"/>
                                          </p:val>
                                        </p:tav>
                                      </p:tavLst>
                                    </p:anim>
                                    <p:anim calcmode="lin" valueType="num">
                                      <p:cBhvr>
                                        <p:cTn id="12" dur="500" fill="hold"/>
                                        <p:tgtEl>
                                          <p:spTgt spid="34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iterate>
                                    <p:tmAbs val="0"/>
                                  </p:iterate>
                                  <p:childTnLst>
                                    <p:set>
                                      <p:cBhvr>
                                        <p:cTn id="16" fill="hold"/>
                                        <p:tgtEl>
                                          <p:spTgt spid="344">
                                            <p:txEl>
                                              <p:pRg st="1" end="1"/>
                                            </p:txEl>
                                          </p:spTgt>
                                        </p:tgtEl>
                                        <p:attrNameLst>
                                          <p:attrName>style.visibility</p:attrName>
                                        </p:attrNameLst>
                                      </p:cBhvr>
                                      <p:to>
                                        <p:strVal val="visible"/>
                                      </p:to>
                                    </p:set>
                                    <p:anim calcmode="lin" valueType="num">
                                      <p:cBhvr>
                                        <p:cTn id="17" dur="500" fill="hold"/>
                                        <p:tgtEl>
                                          <p:spTgt spid="344">
                                            <p:txEl>
                                              <p:pRg st="1" end="1"/>
                                            </p:txEl>
                                          </p:spTgt>
                                        </p:tgtEl>
                                        <p:attrNameLst>
                                          <p:attrName>ppt_x</p:attrName>
                                        </p:attrNameLst>
                                      </p:cBhvr>
                                      <p:tavLst>
                                        <p:tav tm="0">
                                          <p:val>
                                            <p:strVal val="#ppt_x"/>
                                          </p:val>
                                        </p:tav>
                                        <p:tav tm="100000">
                                          <p:val>
                                            <p:strVal val="#ppt_x"/>
                                          </p:val>
                                        </p:tav>
                                      </p:tavLst>
                                    </p:anim>
                                    <p:anim calcmode="lin" valueType="num">
                                      <p:cBhvr>
                                        <p:cTn id="18" dur="500" fill="hold"/>
                                        <p:tgtEl>
                                          <p:spTgt spid="34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iterate>
                                    <p:tmAbs val="0"/>
                                  </p:iterate>
                                  <p:childTnLst>
                                    <p:set>
                                      <p:cBhvr>
                                        <p:cTn id="22" fill="hold"/>
                                        <p:tgtEl>
                                          <p:spTgt spid="344">
                                            <p:txEl>
                                              <p:pRg st="2" end="2"/>
                                            </p:txEl>
                                          </p:spTgt>
                                        </p:tgtEl>
                                        <p:attrNameLst>
                                          <p:attrName>style.visibility</p:attrName>
                                        </p:attrNameLst>
                                      </p:cBhvr>
                                      <p:to>
                                        <p:strVal val="visible"/>
                                      </p:to>
                                    </p:set>
                                    <p:anim calcmode="lin" valueType="num">
                                      <p:cBhvr>
                                        <p:cTn id="23" dur="500" fill="hold"/>
                                        <p:tgtEl>
                                          <p:spTgt spid="344">
                                            <p:txEl>
                                              <p:pRg st="2" end="2"/>
                                            </p:txEl>
                                          </p:spTgt>
                                        </p:tgtEl>
                                        <p:attrNameLst>
                                          <p:attrName>ppt_x</p:attrName>
                                        </p:attrNameLst>
                                      </p:cBhvr>
                                      <p:tavLst>
                                        <p:tav tm="0">
                                          <p:val>
                                            <p:strVal val="#ppt_x"/>
                                          </p:val>
                                        </p:tav>
                                        <p:tav tm="100000">
                                          <p:val>
                                            <p:strVal val="#ppt_x"/>
                                          </p:val>
                                        </p:tav>
                                      </p:tavLst>
                                    </p:anim>
                                    <p:anim calcmode="lin" valueType="num">
                                      <p:cBhvr>
                                        <p:cTn id="24" dur="500" fill="hold"/>
                                        <p:tgtEl>
                                          <p:spTgt spid="34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 grpId="1" build="p" animBg="1" advAuto="0"/>
    </p:bld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7487</Words>
  <PresentationFormat>Ekran Gösterisi (4:3)</PresentationFormat>
  <Paragraphs>518</Paragraphs>
  <Slides>135</Slides>
  <Notes>0</Notes>
  <HiddenSlides>0</HiddenSlides>
  <MMClips>0</MMClips>
  <ScaleCrop>false</ScaleCrop>
  <HeadingPairs>
    <vt:vector size="4" baseType="variant">
      <vt:variant>
        <vt:lpstr>Tema</vt:lpstr>
      </vt:variant>
      <vt:variant>
        <vt:i4>1</vt:i4>
      </vt:variant>
      <vt:variant>
        <vt:lpstr>Slayt Başlıkları</vt:lpstr>
      </vt:variant>
      <vt:variant>
        <vt:i4>135</vt:i4>
      </vt:variant>
    </vt:vector>
  </HeadingPairs>
  <TitlesOfParts>
    <vt:vector size="136" baseType="lpstr">
      <vt:lpstr>Default</vt:lpstr>
      <vt:lpstr>ÇÖZÜM ODAKLI KISA SÜRELİ TERAPİ</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Odaklı Kısa Terapi İle İlgili Kavramsal Çerçeve </vt:lpstr>
      <vt:lpstr>ÇÖZÜM ODAKLI KISA TERAPİNİN VARSAYIMLARI</vt:lpstr>
      <vt:lpstr>ÇÖZÜM ODAKLI KISA TERAPİNİN VARSAYIMLARI</vt:lpstr>
      <vt:lpstr>ÇÖZÜM ODAKLI KISA TERAPİNİN VARSAYIMLARI</vt:lpstr>
      <vt:lpstr>ÇÖZÜM ODAKLI KISA TERAPİNİN VARSAYIMLARI</vt:lpstr>
      <vt:lpstr>ÇÖZÜM ODAKLI KISA TERAPİNİN VARSAYIMLARI</vt:lpstr>
      <vt:lpstr>ÇÖZÜM ODAKLI KISA TERAPİNİN VARSAYIMLARI</vt:lpstr>
      <vt:lpstr>ÇÖZÜM ODAKLI KISA TERAPİNİN VARSAYIMLARI</vt:lpstr>
      <vt:lpstr>ÇÖZÜM ODAKLI KISA TERAPİNİN VARSAYIMLARI</vt:lpstr>
      <vt:lpstr>ÇÖZÜM ODAKLI KISA TERAPİNİN VARSAYIMLARI</vt:lpstr>
      <vt:lpstr>ÇÖZÜM ODAKLI KISA TERAPİNİN İLKELERİ</vt:lpstr>
      <vt:lpstr>ÇÖZÜM ODAKLI KISA TERAPİNİN İLKELERİ</vt:lpstr>
      <vt:lpstr>ÇÖZÜM ODAKLI KISA TERAPİNİN İLKELERİ</vt:lpstr>
      <vt:lpstr>ÇÖZÜM ODAKLI KISA TERAPİNİN İLKELERİ</vt:lpstr>
      <vt:lpstr>ÇÖZÜM ODAKLI KISA TERAPİNİN İLKELERİ</vt:lpstr>
      <vt:lpstr>ÇÖZÜM ODAKLI KISA TERAPİNİN İLKELERİ</vt:lpstr>
      <vt:lpstr>ÇÖZÜM ODAKLI KISA TERAPİNİN İLKELERİ</vt:lpstr>
      <vt:lpstr>ÇÖZÜM ODAKLI KISA TERAPİNİN İLKELERİ</vt:lpstr>
      <vt:lpstr>ÇÖZÜM ODAKLI KISA TERAPİNİN İLKELERİ</vt:lpstr>
      <vt:lpstr>ÇÖZÜM ODAKLI KISA TERAPİNİN İLKELERİ</vt:lpstr>
      <vt:lpstr>TERAPÖTİK AMAÇLAR</vt:lpstr>
      <vt:lpstr>TERAPÖTİK AMAÇLAR</vt:lpstr>
      <vt:lpstr>TERAPÖTİK AMAÇLAR</vt:lpstr>
      <vt:lpstr>TERAPÖTİK AMAÇLAR</vt:lpstr>
      <vt:lpstr>TERAPÖTİK AMAÇLAR</vt:lpstr>
      <vt:lpstr>TERAPÖTİK AMAÇLAR</vt:lpstr>
      <vt:lpstr>TERAPÖTİK AMAÇLAR</vt:lpstr>
      <vt:lpstr>TERAPÖTİK AMAÇLAR</vt:lpstr>
      <vt:lpstr>ÇÖZÜM ODAKLI KISA TERAPİ TEKNİKLERİ</vt:lpstr>
      <vt:lpstr>1. Geleceği Okuma Tekniği (The Crystal Ball Technique):  </vt:lpstr>
      <vt:lpstr>2. İlk Terapi Seansının Görevini Formüle Etme (The Formula First Session Task)</vt:lpstr>
      <vt:lpstr>3. Terapi Seansı Öncesindeki Değişmeye Dikkat Çeken Sorular (Questions That Highlight Pre-Session Change):</vt:lpstr>
      <vt:lpstr>3. Terapi Seansı Öncesindeki Değişmeye Dikkat Çeken Sorular (Questions That Highlight Pre-Session Change):</vt:lpstr>
      <vt:lpstr>3. Terapi Seansı Öncesindeki Değişmeye Dikkat Çeken Sorular (Questions That Highlight Pre-Session Change):</vt:lpstr>
      <vt:lpstr>4. Nadir (İstisna) Durumlara İlişkin Sorular (Exception Questions):</vt:lpstr>
      <vt:lpstr>4. Nadir (İstisna) Durumlara İlişkin Sorular (Exception Questions):</vt:lpstr>
      <vt:lpstr>4. Nadir (İstisna) Durumlara İlişkin Sorular (Exception Questions):</vt:lpstr>
      <vt:lpstr>4. Nadir (İstisna) Durumlara İlişkin Sorular (Exception Questions):</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5. Mucize Soru  (The Miracle Question)</vt:lpstr>
      <vt:lpstr>6. Derecelendirme Soruları (Scaling Questions)</vt:lpstr>
      <vt:lpstr>6. Derecelendirme Soruları (Scaling Questions)</vt:lpstr>
      <vt:lpstr>6. Derecelendirme Soruları (Scaling Questions)</vt:lpstr>
      <vt:lpstr>6. Derecelendirme Soruları (Scaling Questions)</vt:lpstr>
      <vt:lpstr>6. Derecelendirme Soruları (Scaling Questions)</vt:lpstr>
      <vt:lpstr>7. Başa Çıkma Soruları [ Coping (Getting By) Questions]</vt:lpstr>
      <vt:lpstr>7. Başa Çıkma Soruları [ Coping (Getting By) Questions]</vt:lpstr>
      <vt:lpstr>8. Kabus (Karabasan) Soru (The Nightmare Question):</vt:lpstr>
      <vt:lpstr>8. Kabus (Karabasan) Soru (The Nightmare Question):</vt:lpstr>
      <vt:lpstr>9. İltifat Etme (Giving Compliments)</vt:lpstr>
      <vt:lpstr>9. İltifat Etme (Giving Compliments)</vt:lpstr>
      <vt:lpstr>10. Ev Ödevi (Homework):</vt:lpstr>
      <vt:lpstr>10. Ev Ödevi (Homework):</vt:lpstr>
      <vt:lpstr>DESTEKLEME MODELİ OLARAK ÇÖZÜM ODAKLI TERAPİ MODELİ </vt:lpstr>
      <vt:lpstr>DESTEKLEME MODELİ OLARAK ÇÖZÜM ODAKLI TERAPİ MODELİ </vt:lpstr>
      <vt:lpstr>DESTEKLEME MODELİ OLARAK ÇÖZÜM ODAKLI TERAPİ MODELİ </vt:lpstr>
      <vt:lpstr>TERAPİSTİN İŞLEV VE ROLÜ</vt:lpstr>
      <vt:lpstr>TERAPİSTİN İŞLEV VE ROLÜ</vt:lpstr>
      <vt:lpstr>TERAPİSTİN İŞLEV VE ROLÜ</vt:lpstr>
      <vt:lpstr>TERAPİSTİN İŞLEV VE ROLÜ</vt:lpstr>
      <vt:lpstr>TERAPİSTİN İŞLEV VE ROLÜ</vt:lpstr>
      <vt:lpstr>TERAPİSTİN İŞLEV VE ROLÜ</vt:lpstr>
      <vt:lpstr>TERAPİST DANIŞAN İLİŞKİSİ</vt:lpstr>
      <vt:lpstr>TERAPİST DANIŞAN İLİŞKİSİ</vt:lpstr>
      <vt:lpstr>TERAPİST DANIŞAN İLİŞKİSİ</vt:lpstr>
      <vt:lpstr>TERAPİST DANIŞAN İLİŞKİSİ</vt:lpstr>
      <vt:lpstr>TERAPİST DANIŞAN İLİŞKİSİ</vt:lpstr>
      <vt:lpstr>TERAPİST DANIŞAN İLİŞKİSİ</vt:lpstr>
      <vt:lpstr>TERAPİST DANIŞAN İLİŞKİSİ</vt:lpstr>
      <vt:lpstr>TERAPİ SÜRECİ </vt:lpstr>
      <vt:lpstr>TERAPİ SÜRECİ </vt:lpstr>
      <vt:lpstr>TERAPİ SÜRECİ </vt:lpstr>
      <vt:lpstr>TERAPİ SÜRECİ </vt:lpstr>
      <vt:lpstr>TERAPİ SÜRECİ </vt:lpstr>
      <vt:lpstr>TERAPİ SÜRECİ </vt:lpstr>
      <vt:lpstr>TERAPİ SÜRECİ </vt:lpstr>
      <vt:lpstr>TERAPİ SÜRECİ </vt:lpstr>
      <vt:lpstr>BİRİNCİ TERAPİ SEANSI</vt:lpstr>
      <vt:lpstr>BİRİNCİ TERAPİ SEANSI</vt:lpstr>
      <vt:lpstr>BİRİNCİ TERAPİ SEANSI</vt:lpstr>
      <vt:lpstr>BİRİNCİ TERAPİ SEANSI</vt:lpstr>
      <vt:lpstr>BİRİNCİ TERAPİ SEANSI</vt:lpstr>
      <vt:lpstr>BİRİNCİ TERAPİ SEANSI</vt:lpstr>
      <vt:lpstr>BİRİNCİ TERAPİ SEANSI</vt:lpstr>
      <vt:lpstr>BİRİNCİ TERAPİ SEANSI</vt:lpstr>
      <vt:lpstr>BİRİNCİ TERAPİ SEANSI</vt:lpstr>
      <vt:lpstr>BİRİNCİ TERAPİ SEANSI</vt:lpstr>
      <vt:lpstr>BİRİNCİ TERAPİ SEANSI</vt:lpstr>
      <vt:lpstr>BİRİNCİ TERAPİ SEANSI</vt:lpstr>
      <vt:lpstr>BİRİNCİ TERAPİ SEANSI</vt:lpstr>
      <vt:lpstr>İKİNCİ VE DİĞER TERAPİ SEANSLARI (İKİNCİ VE DİĞER TERAPİ SEANSLARINDA AMAÇ BELİRLEME)</vt:lpstr>
      <vt:lpstr>İKİNCİ VE DİĞER TERAPİ SEANSLARI (İKİNCİ VE DİĞER TERAPİ SEANSLARINDA AMAÇ BELİRLEME)</vt:lpstr>
      <vt:lpstr>İKİNCİ VE DİĞER TERAPİ SEANSLARI (İKİNCİ VE DİĞER TERAPİ SEANSLARINDA AMAÇ BELİRLEME)</vt:lpstr>
      <vt:lpstr>İKİNCİ VE DİĞER TERAPİ SEANSLARI (İKİNCİ VE DİĞER TERAPİ SEANSLARINDA AMAÇ BELİRLEME)</vt:lpstr>
      <vt:lpstr>İKİNCİ VE DİĞER TERAPİ SEANSLARI (İKİNCİ VE DİĞER TERAPİ SEANSLARINDA AMAÇ BELİRLEME)</vt:lpstr>
      <vt:lpstr>İKİNCİ VE DİĞER TERAPİ SEANSLARI (İKİNCİ VE DİĞER TERAPİ SEANSLARINDA AMAÇ BELİRLEME)</vt:lpstr>
      <vt:lpstr>İKİNCİ VE DİĞER TERAPİ SEANSLARI (İKİNCİ VE DİĞER TERAPİ SEANSLARINDA AMAÇ BELİRLEME)</vt:lpstr>
      <vt:lpstr>TERAPİSTİN DANIŞANLARA DÖNÜT VERMESİ </vt:lpstr>
      <vt:lpstr>TERAPİSTİN DANIŞANLARA DÖNÜT VERMESİ </vt:lpstr>
      <vt:lpstr>TERAPİSTİN DANIŞANLARA DÖNÜT VERMESİ </vt:lpstr>
      <vt:lpstr>TERAPİSTİN DANIŞANLARA DÖNÜT VERMESİ </vt:lpstr>
      <vt:lpstr>TERAPİSTİN DANIŞANLARA DÖNÜT VERMESİ </vt:lpstr>
      <vt:lpstr>DANIŞAN TİPLERİNE GÖRE TERAPİ SEANSI SONU GERİ BİLDİRİMLER</vt:lpstr>
      <vt:lpstr>DANIŞAN TİPLERİNE GÖRE TERAPİ SEANSI SONU GERİ BİLDİRİMLER</vt:lpstr>
      <vt:lpstr>DANIŞAN TİPLERİNE GÖRE TERAPİ SEANSI SONU GERİ BİLDİRİMLER</vt:lpstr>
      <vt:lpstr>DANIŞAN TİPLERİNE GÖRE TERAPİ SEANSI SONU GERİ BİLDİRİMLER</vt:lpstr>
      <vt:lpstr>DANIŞAN TİPLERİNE GÖRE TERAPİ SEANSI SONU GERİ BİLDİRİMLER</vt:lpstr>
      <vt:lpstr>TERAPİ SÜRECİNDE ETKİN FAKTÖRLER</vt:lpstr>
      <vt:lpstr>TERAPİ SÜRECİNDE ETKİN FAKTÖRLER</vt:lpstr>
      <vt:lpstr>TERAPİ SÜRECİNDE ETKİN FAKTÖRLER</vt:lpstr>
      <vt:lpstr>TERAPİ SÜRECİNDE ETKİN FAKTÖRLER</vt:lpstr>
      <vt:lpstr>TERAPİ SÜRECİNDE ETKİN FAKTÖRLER</vt:lpstr>
      <vt:lpstr>TERAPİ SÜRECİNDE ETKİN FAKTÖRLER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ÇÖZÜM ODAKLI KISA SÜRELİ TERAPİ</dc:title>
  <dc:creator>Senem</dc:creator>
  <cp:lastModifiedBy>Senem</cp:lastModifiedBy>
  <cp:revision>1</cp:revision>
  <dcterms:modified xsi:type="dcterms:W3CDTF">2015-12-14T09:01:43Z</dcterms:modified>
</cp:coreProperties>
</file>