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00"/>
    <a:srgbClr val="A996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28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CA2379-A098-4A8C-8F7E-3EB8F57DB07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54C69-0252-4013-9F19-3ABE0D8858F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88F35-A56E-4F29-9FC5-1E0D1E5237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339B7E-AC84-411F-AECB-33679146E28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CEE9D4-81EF-447D-A343-8D34B061AA1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188E6-EA4C-49D4-AB0A-D6BBE334E5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3B61A0-0561-4EB9-AA44-214C11172A4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819DCB-8D63-481D-A5C3-50D79797539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4AC0E-9C6C-4CF1-9A00-E22ED5193F4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6C758-3CB8-4B6C-B9D2-135F7ED403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9AD2E3-2844-4A15-9240-49EFE40AE1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79EF1C-C680-450F-AA57-80D42AA643E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8686800" cy="5005387"/>
          </a:xfrm>
        </p:spPr>
        <p:txBody>
          <a:bodyPr/>
          <a:lstStyle/>
          <a:p>
            <a:r>
              <a:rPr lang="tr-TR" dirty="0">
                <a:latin typeface="Comic Sans MS" pitchFamily="66" charset="0"/>
              </a:rPr>
              <a:t>Çocuklarımız Geleceğimizdir!!!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mic Sans MS" pitchFamily="66" charset="0"/>
              </a:rPr>
              <a:t>Bizler anne babalar olarak kimi zaman bu değerli hazinenin farkında olamıyoruz. Oysaki çocuklarımız her an bize saflığı, dürüstlüğü, samimiyeti öğretiyor. Yeter ki farkına varalım.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mic Sans MS" pitchFamily="66" charset="0"/>
              </a:rPr>
              <a:t>Bu sunu “</a:t>
            </a:r>
            <a:r>
              <a:rPr lang="tr-TR" sz="2400" dirty="0">
                <a:solidFill>
                  <a:srgbClr val="A996FC"/>
                </a:solidFill>
                <a:latin typeface="Comic Sans MS" pitchFamily="66" charset="0"/>
              </a:rPr>
              <a:t>çocukların eğitiminde evde anne baba olarak neler yapabiliriz?</a:t>
            </a:r>
            <a:r>
              <a:rPr lang="tr-TR" sz="2400" dirty="0">
                <a:latin typeface="Comic Sans MS" pitchFamily="66" charset="0"/>
              </a:rPr>
              <a:t>” sorusuna verebileceğimiz  basit bir o kadar 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mic Sans MS" pitchFamily="66" charset="0"/>
              </a:rPr>
              <a:t>da sabrı barındıran cevapları içeriyor.</a:t>
            </a:r>
          </a:p>
          <a:p>
            <a:pPr>
              <a:buFont typeface="Wingdings" pitchFamily="2" charset="2"/>
              <a:buNone/>
            </a:pPr>
            <a:r>
              <a:rPr lang="tr-TR" sz="2400" dirty="0">
                <a:latin typeface="Comic Sans MS" pitchFamily="66" charset="0"/>
              </a:rPr>
              <a:t>Bu hediyelere dikkat edelim!!!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66FF33"/>
                </a:solidFill>
                <a:latin typeface="Comic Sans MS" pitchFamily="66" charset="0"/>
              </a:rPr>
              <a:t>AİLELERE ÖNERİLER</a:t>
            </a:r>
          </a:p>
        </p:txBody>
      </p:sp>
      <p:pic>
        <p:nvPicPr>
          <p:cNvPr id="10248" name="Picture 8" descr="bebek-resim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014788"/>
            <a:ext cx="3276600" cy="2843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8412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latin typeface="Comic Sans MS" pitchFamily="66" charset="0"/>
              </a:rPr>
              <a:t>Çocuk kesinlikle başkalarının yanında eleştirilmemeli</a:t>
            </a:r>
          </a:p>
          <a:p>
            <a:pPr>
              <a:lnSpc>
                <a:spcPct val="90000"/>
              </a:lnSpc>
            </a:pPr>
            <a:r>
              <a:rPr lang="tr-TR" sz="2400">
                <a:latin typeface="Comic Sans MS" pitchFamily="66" charset="0"/>
              </a:rPr>
              <a:t>Kardeşi ve başkaları ile kıyaslanmamalıdır.</a:t>
            </a:r>
          </a:p>
          <a:p>
            <a:pPr>
              <a:lnSpc>
                <a:spcPct val="90000"/>
              </a:lnSpc>
            </a:pPr>
            <a:r>
              <a:rPr lang="tr-TR" sz="2400">
                <a:latin typeface="Comic Sans MS" pitchFamily="66" charset="0"/>
              </a:rPr>
              <a:t>Anne-baba aile ortamında çocuğa sevgi gösterisinde bulunmalı; kucaklamaktan okşamaktan kaçınmamalıdır.</a:t>
            </a:r>
          </a:p>
          <a:p>
            <a:pPr>
              <a:lnSpc>
                <a:spcPct val="90000"/>
              </a:lnSpc>
            </a:pPr>
            <a:r>
              <a:rPr lang="tr-TR" sz="2400">
                <a:latin typeface="Comic Sans MS" pitchFamily="66" charset="0"/>
              </a:rPr>
              <a:t>Çocuğun gösterdiği her olumlu davranış ödüllendirilmeli, olumsuz davranışları çok büyütülüp kırılmamalıdır.</a:t>
            </a:r>
          </a:p>
          <a:p>
            <a:pPr>
              <a:lnSpc>
                <a:spcPct val="90000"/>
              </a:lnSpc>
            </a:pPr>
            <a:r>
              <a:rPr lang="tr-TR" sz="2400">
                <a:latin typeface="Comic Sans MS" pitchFamily="66" charset="0"/>
              </a:rPr>
              <a:t>Anne-baba çocuğun yanında tartışmaya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girmemeli, birbirini destekleyici kararlar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vermeli, çocuğa karşı birinin olmaz dediğine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diğeri olur dememeli.</a:t>
            </a:r>
          </a:p>
          <a:p>
            <a:pPr>
              <a:lnSpc>
                <a:spcPct val="90000"/>
              </a:lnSpc>
            </a:pPr>
            <a:endParaRPr lang="tr-TR" sz="2400">
              <a:latin typeface="Comic Sans MS" pitchFamily="66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66FF33"/>
                </a:solidFill>
                <a:latin typeface="Comic Sans MS" pitchFamily="66" charset="0"/>
              </a:rPr>
              <a:t>Ne yapmalı?</a:t>
            </a:r>
          </a:p>
        </p:txBody>
      </p:sp>
      <p:pic>
        <p:nvPicPr>
          <p:cNvPr id="2054" name="Picture 6" descr="MCj040778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365625"/>
            <a:ext cx="2139950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761038"/>
          </a:xfrm>
        </p:spPr>
        <p:txBody>
          <a:bodyPr/>
          <a:lstStyle/>
          <a:p>
            <a:endParaRPr lang="tr-TR" sz="2400">
              <a:latin typeface="Comic Sans MS" pitchFamily="66" charset="0"/>
            </a:endParaRPr>
          </a:p>
          <a:p>
            <a:r>
              <a:rPr lang="tr-TR" sz="2400">
                <a:latin typeface="Comic Sans MS" pitchFamily="66" charset="0"/>
              </a:rPr>
              <a:t>Çocuklar arasında ayrım yapmadığınızı davranışlarınızla kanıtlayın.</a:t>
            </a:r>
          </a:p>
          <a:p>
            <a:r>
              <a:rPr lang="tr-TR" sz="2400">
                <a:latin typeface="Comic Sans MS" pitchFamily="66" charset="0"/>
              </a:rPr>
              <a:t>“Çok gürültü yapıyorsun!” yerine; “Bu gürültüden rahatsız oluyorum” diyerek hislerinizi ifade edin.</a:t>
            </a:r>
          </a:p>
          <a:p>
            <a:r>
              <a:rPr lang="tr-TR" sz="2400">
                <a:latin typeface="Comic Sans MS" pitchFamily="66" charset="0"/>
              </a:rPr>
              <a:t>Çocuğunuzun inatçılık, geçici sinirlilik, bencillik gibi duygularını anlayışla karşılayın, yoksa kalıcı davranış bozuklukları ortaya çıkacaktır.Soğukkanlı olun.</a:t>
            </a:r>
          </a:p>
          <a:p>
            <a:r>
              <a:rPr lang="tr-TR" sz="2400">
                <a:latin typeface="Comic Sans MS" pitchFamily="66" charset="0"/>
              </a:rPr>
              <a:t>Saldırganlık örneği oluşturmayın, aşırı disiplin ve sert cezalardan kaçının.Spor vb.. Etkinliklerle enerjisini harcamasına destek verin.</a:t>
            </a:r>
          </a:p>
          <a:p>
            <a:endParaRPr lang="tr-TR" sz="2400">
              <a:latin typeface="Comic Sans MS" pitchFamily="66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8437"/>
          </a:xfrm>
        </p:spPr>
        <p:txBody>
          <a:bodyPr>
            <a:normAutofit fontScale="90000"/>
          </a:bodyPr>
          <a:lstStyle/>
          <a:p>
            <a:r>
              <a:rPr lang="tr-TR" sz="4000">
                <a:solidFill>
                  <a:srgbClr val="66FF33"/>
                </a:solidFill>
                <a:latin typeface="Comic Sans MS" pitchFamily="66" charset="0"/>
              </a:rPr>
              <a:t>Başka?</a:t>
            </a:r>
          </a:p>
        </p:txBody>
      </p:sp>
      <p:pic>
        <p:nvPicPr>
          <p:cNvPr id="6148" name="Picture 4" descr="MCj039745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102225"/>
            <a:ext cx="1827213" cy="1755775"/>
          </a:xfrm>
          <a:prstGeom prst="rect">
            <a:avLst/>
          </a:prstGeom>
          <a:noFill/>
        </p:spPr>
      </p:pic>
      <p:pic>
        <p:nvPicPr>
          <p:cNvPr id="6152" name="Picture 8" descr="MCj039759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0"/>
            <a:ext cx="2771775" cy="2205038"/>
          </a:xfrm>
          <a:prstGeom prst="rect">
            <a:avLst/>
          </a:prstGeom>
          <a:noFill/>
        </p:spPr>
      </p:pic>
      <p:pic>
        <p:nvPicPr>
          <p:cNvPr id="6153" name="Picture 9" descr="MCj039826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5875" y="4803775"/>
            <a:ext cx="1508125" cy="2054225"/>
          </a:xfrm>
          <a:prstGeom prst="rect">
            <a:avLst/>
          </a:prstGeom>
          <a:noFill/>
        </p:spPr>
      </p:pic>
      <p:pic>
        <p:nvPicPr>
          <p:cNvPr id="6155" name="Picture 11" descr="MCj039672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5030788"/>
            <a:ext cx="1825625" cy="1827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29600" cy="5797550"/>
          </a:xfrm>
        </p:spPr>
        <p:txBody>
          <a:bodyPr/>
          <a:lstStyle/>
          <a:p>
            <a:r>
              <a:rPr lang="tr-TR" sz="2400">
                <a:latin typeface="Comic Sans MS" pitchFamily="66" charset="0"/>
              </a:rPr>
              <a:t>Çocuğa küçük sorumluluklar verin, bu kendisine güvenildiğini ve önem verildiğini anlatır.</a:t>
            </a:r>
          </a:p>
          <a:p>
            <a:r>
              <a:rPr lang="tr-TR" sz="2400">
                <a:latin typeface="Comic Sans MS" pitchFamily="66" charset="0"/>
              </a:rPr>
              <a:t>Yanınıza bir problemle geldiğinde “onun yaşında ben olsaydım” diye düşünün.</a:t>
            </a:r>
          </a:p>
          <a:p>
            <a:r>
              <a:rPr lang="tr-TR" sz="2400">
                <a:latin typeface="Comic Sans MS" pitchFamily="66" charset="0"/>
              </a:rPr>
              <a:t>Çocuğun benlik algısını olumsuz etkileyecek tutumlardan ve sözlerden uzak duralım.</a:t>
            </a:r>
          </a:p>
          <a:p>
            <a:r>
              <a:rPr lang="tr-TR" sz="2400">
                <a:latin typeface="Comic Sans MS" pitchFamily="66" charset="0"/>
              </a:rPr>
              <a:t>Fiziksel cezalardan kesinlikle kaçının; ceza olacaksa onun sevdiği bir şeyden mahrum kalması şeklinde olsun.</a:t>
            </a:r>
          </a:p>
          <a:p>
            <a:r>
              <a:rPr lang="tr-TR" sz="2400">
                <a:latin typeface="Comic Sans MS" pitchFamily="66" charset="0"/>
              </a:rPr>
              <a:t>Ders için olduğu kadar eğlence için,</a:t>
            </a:r>
          </a:p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sohbet için de ona zaman ayırın</a:t>
            </a:r>
          </a:p>
          <a:p>
            <a:pPr>
              <a:buFont typeface="Wingdings" pitchFamily="2" charset="2"/>
              <a:buNone/>
            </a:pPr>
            <a:r>
              <a:rPr lang="tr-TR" sz="2400">
                <a:latin typeface="Comic Sans MS" pitchFamily="66" charset="0"/>
              </a:rPr>
              <a:t> (nitelikli zaman).</a:t>
            </a:r>
          </a:p>
          <a:p>
            <a:endParaRPr lang="tr-TR" sz="2400">
              <a:latin typeface="Comic Sans MS" pitchFamily="66" charset="0"/>
            </a:endParaRPr>
          </a:p>
          <a:p>
            <a:endParaRPr lang="tr-TR" sz="2400">
              <a:latin typeface="Comic Sans MS" pitchFamily="66" charset="0"/>
            </a:endParaRPr>
          </a:p>
          <a:p>
            <a:endParaRPr lang="tr-TR" sz="2000">
              <a:latin typeface="Comic Sans MS" pitchFamily="66" charset="0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03263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rgbClr val="66FF33"/>
                </a:solidFill>
                <a:latin typeface="Comic Sans MS" pitchFamily="66" charset="0"/>
              </a:rPr>
              <a:t>Dahası…</a:t>
            </a:r>
          </a:p>
        </p:txBody>
      </p:sp>
      <p:pic>
        <p:nvPicPr>
          <p:cNvPr id="7172" name="Picture 4" descr="MCj039683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546475"/>
            <a:ext cx="3960813" cy="331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>
                <a:latin typeface="Comic Sans MS" pitchFamily="66" charset="0"/>
              </a:rPr>
              <a:t>Çocuğunuzun değerli olduğunu, onu sevdiğinizi, önemli olduğunu açıkça dile getirin.</a:t>
            </a:r>
          </a:p>
          <a:p>
            <a:pPr>
              <a:lnSpc>
                <a:spcPct val="90000"/>
              </a:lnSpc>
            </a:pPr>
            <a:r>
              <a:rPr lang="tr-TR" sz="2800">
                <a:latin typeface="Comic Sans MS" pitchFamily="66" charset="0"/>
              </a:rPr>
              <a:t>Çocuğa inanın, güvenin; iyi şeyler beklerseniz iyi şeyler olur</a:t>
            </a:r>
          </a:p>
          <a:p>
            <a:pPr>
              <a:lnSpc>
                <a:spcPct val="90000"/>
              </a:lnSpc>
            </a:pPr>
            <a:r>
              <a:rPr lang="tr-TR" sz="2800">
                <a:latin typeface="Comic Sans MS" pitchFamily="66" charset="0"/>
              </a:rPr>
              <a:t>Evde kurallar olmalı, bu kurallar ailecek alınmalı ve herkes uymalı (TV…)</a:t>
            </a:r>
          </a:p>
          <a:p>
            <a:pPr>
              <a:lnSpc>
                <a:spcPct val="90000"/>
              </a:lnSpc>
            </a:pPr>
            <a:r>
              <a:rPr lang="tr-TR" sz="2800">
                <a:latin typeface="Comic Sans MS" pitchFamily="66" charset="0"/>
              </a:rPr>
              <a:t>Onu dinleyin.</a:t>
            </a:r>
          </a:p>
          <a:p>
            <a:pPr>
              <a:lnSpc>
                <a:spcPct val="90000"/>
              </a:lnSpc>
            </a:pPr>
            <a:r>
              <a:rPr lang="tr-TR" sz="2800">
                <a:latin typeface="Comic Sans MS" pitchFamily="66" charset="0"/>
              </a:rPr>
              <a:t>Fazla ders çalışmak değil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>
                <a:latin typeface="Comic Sans MS" pitchFamily="66" charset="0"/>
              </a:rPr>
              <a:t>verimli ders çalışmak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>
                <a:latin typeface="Comic Sans MS" pitchFamily="66" charset="0"/>
              </a:rPr>
              <a:t>önemlidir.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sz="280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66FF33"/>
                </a:solidFill>
                <a:latin typeface="Comic Sans MS" pitchFamily="66" charset="0"/>
              </a:rPr>
              <a:t>Bunları da Dinleyin.</a:t>
            </a:r>
          </a:p>
        </p:txBody>
      </p:sp>
      <p:pic>
        <p:nvPicPr>
          <p:cNvPr id="15364" name="Picture 4" descr="MCj039750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076700"/>
            <a:ext cx="3563937" cy="276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r>
              <a:rPr lang="tr-TR" sz="2000">
                <a:latin typeface="Comic Sans MS" pitchFamily="66" charset="0"/>
              </a:rPr>
              <a:t>Çocuğumuzun hedef seçmesine yardımcı olalım. Baskıyla değil doğru yönlendirmeyle hedeflerini belirlesin.</a:t>
            </a:r>
          </a:p>
          <a:p>
            <a:r>
              <a:rPr lang="tr-TR" sz="2000">
                <a:latin typeface="Comic Sans MS" pitchFamily="66" charset="0"/>
              </a:rPr>
              <a:t>Ergenlik Dönemi özelliklerinin çocuklarımızda ne gibi değişiklikler yaptığını bilelim anlayışla karşılayalım. Bizler </a:t>
            </a: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ANA_BABA</a:t>
            </a:r>
            <a:r>
              <a:rPr lang="tr-TR" sz="2000">
                <a:latin typeface="Comic Sans MS" pitchFamily="66" charset="0"/>
              </a:rPr>
              <a:t> ’ YIZ.</a:t>
            </a:r>
          </a:p>
          <a:p>
            <a:r>
              <a:rPr lang="tr-TR" sz="2000">
                <a:latin typeface="Comic Sans MS" pitchFamily="66" charset="0"/>
              </a:rPr>
              <a:t>Aile içi toplantılar düzenleyip çocukların da söz söylemelerini sağlayalım.</a:t>
            </a:r>
          </a:p>
          <a:p>
            <a:r>
              <a:rPr lang="tr-TR" sz="2000">
                <a:latin typeface="Comic Sans MS" pitchFamily="66" charset="0"/>
              </a:rPr>
              <a:t>Ders çalışmalarına yardımcı, onların hep destekçisi , ama sürekli de takipçisi olalım.</a:t>
            </a:r>
          </a:p>
          <a:p>
            <a:r>
              <a:rPr lang="tr-TR" sz="2000">
                <a:latin typeface="Comic Sans MS" pitchFamily="66" charset="0"/>
              </a:rPr>
              <a:t>Bırakın sevgiyi bolca alsınlar,</a:t>
            </a:r>
          </a:p>
          <a:p>
            <a:pP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Daha mutlu insanlar için su gibidir</a:t>
            </a:r>
          </a:p>
          <a:p>
            <a:pPr>
              <a:buFont typeface="Wingdings" pitchFamily="2" charset="2"/>
              <a:buNone/>
            </a:pPr>
            <a:r>
              <a:rPr lang="tr-TR" sz="2000">
                <a:solidFill>
                  <a:srgbClr val="66FF33"/>
                </a:solidFill>
                <a:latin typeface="Comic Sans MS" pitchFamily="66" charset="0"/>
              </a:rPr>
              <a:t>SEVGİ</a:t>
            </a:r>
            <a:r>
              <a:rPr lang="tr-TR" sz="2000">
                <a:latin typeface="Comic Sans MS" pitchFamily="66" charset="0"/>
              </a:rPr>
              <a:t>…</a:t>
            </a:r>
          </a:p>
          <a:p>
            <a:endParaRPr lang="tr-TR" sz="2000">
              <a:latin typeface="Comic Sans MS" pitchFamily="66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66FF33"/>
                </a:solidFill>
                <a:latin typeface="Comic Sans MS" pitchFamily="66" charset="0"/>
              </a:rPr>
              <a:t>Başka neler yapabiliriz?</a:t>
            </a:r>
          </a:p>
        </p:txBody>
      </p:sp>
      <p:pic>
        <p:nvPicPr>
          <p:cNvPr id="8196" name="Picture 4" descr="bebek-resim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500438"/>
            <a:ext cx="3384550" cy="281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r>
              <a:rPr lang="tr-TR" sz="2400">
                <a:latin typeface="Comic Sans MS" pitchFamily="66" charset="0"/>
              </a:rPr>
              <a:t>Çocuklar Örnek alarak öğrenir. Onlara kötü örnek olmayalım. Özellikle şiddet konusunda…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/>
          </a:bodyPr>
          <a:lstStyle/>
          <a:p>
            <a:r>
              <a:rPr lang="tr-TR" sz="4000">
                <a:solidFill>
                  <a:srgbClr val="66FF33"/>
                </a:solidFill>
                <a:latin typeface="Comic Sans MS" pitchFamily="66" charset="0"/>
              </a:rPr>
              <a:t>Örnek Olmak</a:t>
            </a:r>
          </a:p>
        </p:txBody>
      </p:sp>
      <p:pic>
        <p:nvPicPr>
          <p:cNvPr id="9220" name="Picture 4" descr="bebek-resim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844675"/>
            <a:ext cx="6100763" cy="449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404</Words>
  <Application>Microsoft Office PowerPoint</Application>
  <PresentationFormat>Ekran Gösterisi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Comic Sans MS</vt:lpstr>
      <vt:lpstr>Kalabalık</vt:lpstr>
      <vt:lpstr>AİLELERE ÖNERİLER</vt:lpstr>
      <vt:lpstr>Ne yapmalı?</vt:lpstr>
      <vt:lpstr>Başka?</vt:lpstr>
      <vt:lpstr>Dahası…</vt:lpstr>
      <vt:lpstr>Bunları da Dinleyin.</vt:lpstr>
      <vt:lpstr>Başka neler yapabiliriz?</vt:lpstr>
      <vt:lpstr>Örnek Olmak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</dc:creator>
  <cp:lastModifiedBy>Nihal</cp:lastModifiedBy>
  <cp:revision>4</cp:revision>
  <dcterms:created xsi:type="dcterms:W3CDTF">2006-11-18T23:04:57Z</dcterms:created>
  <dcterms:modified xsi:type="dcterms:W3CDTF">2015-01-15T09:01:10Z</dcterms:modified>
</cp:coreProperties>
</file>