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8"/>
  </p:notesMasterIdLst>
  <p:sldIdLst>
    <p:sldId id="257" r:id="rId2"/>
    <p:sldId id="259" r:id="rId3"/>
    <p:sldId id="261" r:id="rId4"/>
    <p:sldId id="264" r:id="rId5"/>
    <p:sldId id="265" r:id="rId6"/>
    <p:sldId id="267" r:id="rId7"/>
    <p:sldId id="269" r:id="rId8"/>
    <p:sldId id="273" r:id="rId9"/>
    <p:sldId id="277" r:id="rId10"/>
    <p:sldId id="279" r:id="rId11"/>
    <p:sldId id="280" r:id="rId12"/>
    <p:sldId id="282" r:id="rId13"/>
    <p:sldId id="284" r:id="rId14"/>
    <p:sldId id="286" r:id="rId15"/>
    <p:sldId id="288" r:id="rId16"/>
    <p:sldId id="290" r:id="rId17"/>
    <p:sldId id="292" r:id="rId18"/>
    <p:sldId id="294" r:id="rId19"/>
    <p:sldId id="296" r:id="rId20"/>
    <p:sldId id="298" r:id="rId21"/>
    <p:sldId id="299" r:id="rId22"/>
    <p:sldId id="300" r:id="rId23"/>
    <p:sldId id="301" r:id="rId24"/>
    <p:sldId id="302" r:id="rId25"/>
    <p:sldId id="303" r:id="rId26"/>
    <p:sldId id="304"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FF"/>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A24CE-871A-4008-87BC-894D3488E947}" type="datetimeFigureOut">
              <a:rPr lang="tr-TR" smtClean="0"/>
              <a:pPr/>
              <a:t>15.01.2015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4F82B-78C7-46B0-997F-F232DE008F8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631130-6175-44A0-926B-665F0E6E804F}"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F8A26CE-20A7-4E2D-89E4-2D150BF15C3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D5DA6AD-0D04-4643-9974-B0DFB557C86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AC2B56BD-13FE-4139-A3C3-7D85B8DDC73B}"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381000"/>
            <a:ext cx="8229600" cy="5715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2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fld id="{E7CA0F9B-3E63-4C2C-946B-76DD6C17B975}" type="slidenum">
              <a:rPr lang="tr-T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Başlık, 2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57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half" idx="3"/>
          </p:nvPr>
        </p:nvSpPr>
        <p:spPr>
          <a:xfrm>
            <a:off x="4648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7" name="6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8" name="7 Slayt Numarası Yer Tutucusu"/>
          <p:cNvSpPr>
            <a:spLocks noGrp="1"/>
          </p:cNvSpPr>
          <p:nvPr>
            <p:ph type="sldNum" sz="quarter" idx="12"/>
          </p:nvPr>
        </p:nvSpPr>
        <p:spPr>
          <a:xfrm>
            <a:off x="6553200" y="6245225"/>
            <a:ext cx="2133600" cy="476250"/>
          </a:xfrm>
        </p:spPr>
        <p:txBody>
          <a:bodyPr/>
          <a:lstStyle>
            <a:lvl1pPr>
              <a:defRPr/>
            </a:lvl1pPr>
          </a:lstStyle>
          <a:p>
            <a:fld id="{F80C3E1C-C098-440C-98E1-9751855A212B}" type="slidenum">
              <a:rPr lang="tr-T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81000"/>
            <a:ext cx="8229600" cy="1371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981200"/>
            <a:ext cx="4038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9812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4114800"/>
            <a:ext cx="4038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7" name="6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8" name="7 Slayt Numarası Yer Tutucusu"/>
          <p:cNvSpPr>
            <a:spLocks noGrp="1"/>
          </p:cNvSpPr>
          <p:nvPr>
            <p:ph type="sldNum" sz="quarter" idx="12"/>
          </p:nvPr>
        </p:nvSpPr>
        <p:spPr>
          <a:xfrm>
            <a:off x="6553200" y="6245225"/>
            <a:ext cx="2133600" cy="476250"/>
          </a:xfrm>
        </p:spPr>
        <p:txBody>
          <a:bodyPr/>
          <a:lstStyle>
            <a:lvl1pPr>
              <a:defRPr/>
            </a:lvl1pPr>
          </a:lstStyle>
          <a:p>
            <a:fld id="{5D09F78D-80BC-4C80-AB70-029B0A4D3EEF}"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6750A18-9762-4905-A98E-41FE67C96A2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96346F7-F5E2-4CC8-888D-43CDB3FB4F7D}"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E450474-6CE6-43E7-9ACE-C1536C3757A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2F7289E-7D66-415B-8C99-EAB94E488C7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4980098-36EF-49C3-ABA4-45434C95DB7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A3195D5-7F3F-4664-81CF-A04EC8159FF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8FDFF31-6657-420B-B294-F48534EBCBE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E5BECDA4-CCF8-4B26-A4D5-0D0B96578ED9}"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F7D5808-0B6F-4D31-84FD-653777A6C83B}"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e-resimler.com/?islem=resimgoster&amp;resim=9310"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ctrTitle"/>
          </p:nvPr>
        </p:nvSpPr>
        <p:spPr>
          <a:xfrm>
            <a:off x="755650" y="620713"/>
            <a:ext cx="7772400" cy="1828800"/>
          </a:xfrm>
          <a:ln>
            <a:solidFill>
              <a:schemeClr val="accent1"/>
            </a:solidFill>
          </a:ln>
        </p:spPr>
        <p:txBody>
          <a:bodyPr>
            <a:normAutofit/>
          </a:bodyPr>
          <a:lstStyle/>
          <a:p>
            <a:r>
              <a:rPr lang="tr-TR" sz="4000" b="1" u="sng">
                <a:solidFill>
                  <a:srgbClr val="0000FF"/>
                </a:solidFill>
              </a:rPr>
              <a:t>Ailelerin Çocukları İle İlgili Dikkat Etmesi Gereken Noktalar</a:t>
            </a:r>
          </a:p>
        </p:txBody>
      </p:sp>
      <p:pic>
        <p:nvPicPr>
          <p:cNvPr id="3078" name="Picture 6"/>
          <p:cNvPicPr>
            <a:picLocks noGrp="1" noChangeAspect="1" noChangeArrowheads="1"/>
          </p:cNvPicPr>
          <p:nvPr>
            <p:ph type="subTitle" idx="1"/>
          </p:nvPr>
        </p:nvPicPr>
        <p:blipFill>
          <a:blip r:embed="rId2"/>
          <a:stretch>
            <a:fillRect/>
          </a:stretch>
        </p:blipFill>
        <p:spPr>
          <a:xfrm>
            <a:off x="3292475" y="3228975"/>
            <a:ext cx="2336800" cy="1752600"/>
          </a:xfrm>
          <a:noFill/>
          <a:ln/>
        </p:spPr>
      </p:pic>
      <p:pic>
        <p:nvPicPr>
          <p:cNvPr id="3080" name="Picture 8" descr="1"/>
          <p:cNvPicPr>
            <a:picLocks noChangeAspect="1" noChangeArrowheads="1"/>
          </p:cNvPicPr>
          <p:nvPr/>
        </p:nvPicPr>
        <p:blipFill>
          <a:blip r:embed="rId3"/>
          <a:srcRect/>
          <a:stretch>
            <a:fillRect/>
          </a:stretch>
        </p:blipFill>
        <p:spPr bwMode="auto">
          <a:xfrm>
            <a:off x="827088" y="2565400"/>
            <a:ext cx="7632700" cy="4013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513053"/>
          <p:cNvPicPr>
            <a:picLocks noGrp="1" noChangeAspect="1" noChangeArrowheads="1"/>
          </p:cNvPicPr>
          <p:nvPr>
            <p:ph sz="quarter" idx="1"/>
          </p:nvPr>
        </p:nvPicPr>
        <p:blipFill>
          <a:blip r:embed="rId2"/>
          <a:stretch>
            <a:fillRect/>
          </a:stretch>
        </p:blipFill>
        <p:spPr>
          <a:xfrm>
            <a:off x="980533" y="1981200"/>
            <a:ext cx="2991934" cy="1981200"/>
          </a:xfrm>
          <a:noFill/>
          <a:ln/>
        </p:spPr>
      </p:pic>
      <p:sp>
        <p:nvSpPr>
          <p:cNvPr id="25607" name="Rectangle 7"/>
          <p:cNvSpPr>
            <a:spLocks noGrp="1" noChangeArrowheads="1"/>
          </p:cNvSpPr>
          <p:nvPr>
            <p:ph type="body" sz="half" idx="3"/>
          </p:nvPr>
        </p:nvSpPr>
        <p:spPr>
          <a:xfrm>
            <a:off x="5219700" y="476250"/>
            <a:ext cx="3744913" cy="5832475"/>
          </a:xfrm>
        </p:spPr>
        <p:txBody>
          <a:bodyPr/>
          <a:lstStyle/>
          <a:p>
            <a:pPr>
              <a:buFont typeface="Wingdings" pitchFamily="2" charset="2"/>
              <a:buNone/>
            </a:pPr>
            <a:r>
              <a:rPr lang="tr-TR" sz="3600" b="1">
                <a:solidFill>
                  <a:srgbClr val="0000FF"/>
                </a:solidFill>
              </a:rPr>
              <a:t>  Ders çalışırken çocuğunuzu ev işi, çarşı, pazar işi için kaldırmayınız</a:t>
            </a:r>
            <a:r>
              <a:rPr lang="tr-TR" sz="3600">
                <a:solidFill>
                  <a:srgbClr val="0000FF"/>
                </a:solidFill>
              </a:rPr>
              <a:t/>
            </a:r>
            <a:br>
              <a:rPr lang="tr-TR" sz="3600">
                <a:solidFill>
                  <a:srgbClr val="0000FF"/>
                </a:solidFill>
              </a:rPr>
            </a:br>
            <a:endParaRPr lang="tr-TR" sz="3600">
              <a:solidFill>
                <a:srgbClr val="0000F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Slide2"/>
          <p:cNvPicPr>
            <a:picLocks noGrp="1" noChangeAspect="1" noChangeArrowheads="1"/>
          </p:cNvPicPr>
          <p:nvPr>
            <p:ph type="title"/>
          </p:nvPr>
        </p:nvPicPr>
        <p:blipFill>
          <a:blip r:embed="rId2" cstate="print"/>
          <a:stretch>
            <a:fillRect/>
          </a:stretch>
        </p:blipFill>
        <p:spPr>
          <a:xfrm>
            <a:off x="3810000" y="704850"/>
            <a:ext cx="1524000" cy="1143000"/>
          </a:xfrm>
          <a:noFill/>
          <a:ln/>
        </p:spPr>
      </p:pic>
      <p:sp>
        <p:nvSpPr>
          <p:cNvPr id="26628" name="Rectangle 4"/>
          <p:cNvSpPr>
            <a:spLocks noGrp="1" noChangeArrowheads="1"/>
          </p:cNvSpPr>
          <p:nvPr>
            <p:ph idx="1"/>
          </p:nvPr>
        </p:nvSpPr>
        <p:spPr>
          <a:xfrm>
            <a:off x="250825" y="476250"/>
            <a:ext cx="3744913" cy="5976938"/>
          </a:xfrm>
        </p:spPr>
        <p:txBody>
          <a:bodyPr/>
          <a:lstStyle/>
          <a:p>
            <a:r>
              <a:rPr lang="tr-TR" b="1">
                <a:solidFill>
                  <a:srgbClr val="0000FF"/>
                </a:solidFill>
              </a:rPr>
              <a:t>Çocuğunuzu sık sık eleştirmeyiniz. Hele bunu başkalarının yanında asla yapmayınız. Onun aşağılık duygusuna kapılmasını önleyiniz.</a:t>
            </a:r>
            <a:r>
              <a:rPr lang="tr-T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8"/>
          <p:cNvSpPr>
            <a:spLocks noGrp="1" noChangeArrowheads="1"/>
          </p:cNvSpPr>
          <p:nvPr>
            <p:ph sz="half" idx="1"/>
          </p:nvPr>
        </p:nvSpPr>
        <p:spPr>
          <a:xfrm>
            <a:off x="179388" y="333375"/>
            <a:ext cx="3097212" cy="6119813"/>
          </a:xfrm>
        </p:spPr>
        <p:txBody>
          <a:bodyPr/>
          <a:lstStyle/>
          <a:p>
            <a:r>
              <a:rPr lang="tr-TR" sz="3600" b="1">
                <a:solidFill>
                  <a:srgbClr val="0000FF"/>
                </a:solidFill>
              </a:rPr>
              <a:t>Beğendiğiniz, takdir ettiğiniz taraflarını söyleyiniz. Kendine güven duymasını sağlayınız.</a:t>
            </a:r>
            <a:r>
              <a:rPr lang="tr-TR" sz="3600"/>
              <a:t> </a:t>
            </a:r>
          </a:p>
        </p:txBody>
      </p:sp>
      <p:pic>
        <p:nvPicPr>
          <p:cNvPr id="28681" name="Picture 9" descr="Z (70)"/>
          <p:cNvPicPr>
            <a:picLocks noGrp="1" noChangeAspect="1" noChangeArrowheads="1"/>
          </p:cNvPicPr>
          <p:nvPr>
            <p:ph sz="half" idx="2"/>
          </p:nvPr>
        </p:nvPicPr>
        <p:blipFill>
          <a:blip r:embed="rId2"/>
          <a:srcRect/>
          <a:stretch>
            <a:fillRect/>
          </a:stretch>
        </p:blipFill>
        <p:spPr>
          <a:xfrm>
            <a:off x="3276600" y="333375"/>
            <a:ext cx="5688013" cy="6264275"/>
          </a:xfr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179388" y="620713"/>
            <a:ext cx="3168650" cy="5475287"/>
          </a:xfrm>
        </p:spPr>
        <p:txBody>
          <a:bodyPr/>
          <a:lstStyle/>
          <a:p>
            <a:r>
              <a:rPr lang="tr-TR" b="1">
                <a:solidFill>
                  <a:srgbClr val="0000FF"/>
                </a:solidFill>
              </a:rPr>
              <a:t>Çocuklarınız arasında ayırım yapmayınız. Çocukları kıskandırmayınız. Hepsine sevgi ve ilgi gösteriniz.</a:t>
            </a:r>
            <a:r>
              <a:rPr lang="tr-TR">
                <a:solidFill>
                  <a:srgbClr val="0000FF"/>
                </a:solidFill>
              </a:rPr>
              <a:t> </a:t>
            </a:r>
          </a:p>
        </p:txBody>
      </p:sp>
      <p:pic>
        <p:nvPicPr>
          <p:cNvPr id="30730" name="Picture 10" descr="Slide1"/>
          <p:cNvPicPr>
            <a:picLocks noGrp="1" noChangeAspect="1" noChangeArrowheads="1"/>
          </p:cNvPicPr>
          <p:nvPr>
            <p:ph sz="quarter" idx="2"/>
          </p:nvPr>
        </p:nvPicPr>
        <p:blipFill>
          <a:blip r:embed="rId2"/>
          <a:srcRect/>
          <a:stretch>
            <a:fillRect/>
          </a:stretch>
        </p:blipFill>
        <p:spPr>
          <a:xfrm>
            <a:off x="3635375" y="260350"/>
            <a:ext cx="5329238" cy="3240088"/>
          </a:xfrm>
          <a:noFill/>
          <a:ln/>
        </p:spPr>
      </p:pic>
      <p:pic>
        <p:nvPicPr>
          <p:cNvPr id="30731" name="Picture 11" descr="j0178833"/>
          <p:cNvPicPr>
            <a:picLocks noGrp="1" noChangeAspect="1" noChangeArrowheads="1"/>
          </p:cNvPicPr>
          <p:nvPr>
            <p:ph sz="quarter" idx="3"/>
          </p:nvPr>
        </p:nvPicPr>
        <p:blipFill>
          <a:blip r:embed="rId3"/>
          <a:srcRect/>
          <a:stretch>
            <a:fillRect/>
          </a:stretch>
        </p:blipFill>
        <p:spPr>
          <a:xfrm>
            <a:off x="3635375" y="3573463"/>
            <a:ext cx="5329238" cy="3095625"/>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30"/>
                                        </p:tgtEl>
                                        <p:attrNameLst>
                                          <p:attrName>style.visibility</p:attrName>
                                        </p:attrNameLst>
                                      </p:cBhvr>
                                      <p:to>
                                        <p:strVal val="visible"/>
                                      </p:to>
                                    </p:set>
                                    <p:anim calcmode="lin" valueType="num">
                                      <p:cBhvr additive="base">
                                        <p:cTn id="7" dur="500" fill="hold"/>
                                        <p:tgtEl>
                                          <p:spTgt spid="30730"/>
                                        </p:tgtEl>
                                        <p:attrNameLst>
                                          <p:attrName>ppt_x</p:attrName>
                                        </p:attrNameLst>
                                      </p:cBhvr>
                                      <p:tavLst>
                                        <p:tav tm="0">
                                          <p:val>
                                            <p:strVal val="#ppt_x"/>
                                          </p:val>
                                        </p:tav>
                                        <p:tav tm="100000">
                                          <p:val>
                                            <p:strVal val="#ppt_x"/>
                                          </p:val>
                                        </p:tav>
                                      </p:tavLst>
                                    </p:anim>
                                    <p:anim calcmode="lin" valueType="num">
                                      <p:cBhvr additive="base">
                                        <p:cTn id="8" dur="500" fill="hold"/>
                                        <p:tgtEl>
                                          <p:spTgt spid="30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body" sz="half" idx="1"/>
          </p:nvPr>
        </p:nvSpPr>
        <p:spPr>
          <a:xfrm>
            <a:off x="250825" y="549275"/>
            <a:ext cx="3313113" cy="5903913"/>
          </a:xfrm>
        </p:spPr>
        <p:txBody>
          <a:bodyPr/>
          <a:lstStyle/>
          <a:p>
            <a:r>
              <a:rPr lang="tr-TR" sz="2800" b="1">
                <a:solidFill>
                  <a:srgbClr val="0000FF"/>
                </a:solidFill>
              </a:rPr>
              <a:t>İçinde bulundukları yaşlarda arkadaş çocuğunuz için çok önemlidir. Arkadaşı olmasına ve iyi arkadaşlar seçmesine yardımcı olunuz.</a:t>
            </a:r>
            <a:r>
              <a:rPr lang="tr-TR" sz="2800"/>
              <a:t> </a:t>
            </a:r>
          </a:p>
        </p:txBody>
      </p:sp>
      <p:pic>
        <p:nvPicPr>
          <p:cNvPr id="32775" name="Picture 7" descr="dostluk1"/>
          <p:cNvPicPr>
            <a:picLocks noGrp="1" noChangeAspect="1" noChangeArrowheads="1"/>
          </p:cNvPicPr>
          <p:nvPr>
            <p:ph sz="half" idx="2"/>
          </p:nvPr>
        </p:nvPicPr>
        <p:blipFill>
          <a:blip r:embed="rId2"/>
          <a:srcRect/>
          <a:stretch>
            <a:fillRect/>
          </a:stretch>
        </p:blipFill>
        <p:spPr>
          <a:xfrm>
            <a:off x="3563938" y="333375"/>
            <a:ext cx="5400675" cy="6191250"/>
          </a:xfrm>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sz="half" idx="1"/>
          </p:nvPr>
        </p:nvSpPr>
        <p:spPr>
          <a:xfrm>
            <a:off x="179388" y="333375"/>
            <a:ext cx="3671887" cy="6119813"/>
          </a:xfrm>
        </p:spPr>
        <p:txBody>
          <a:bodyPr/>
          <a:lstStyle/>
          <a:p>
            <a:r>
              <a:rPr lang="tr-TR" sz="2800" b="1">
                <a:solidFill>
                  <a:srgbClr val="0000FF"/>
                </a:solidFill>
              </a:rPr>
              <a:t>Televizyon izlemede çocuğunuza iyi alışkanlıklar kazandırınız. Sürekli TV izleme çocuğunuzun başarısını olumsuz etkiler. Ancak bunu zor kullanarak değil, ikna ederek gerçekleştiriniz.</a:t>
            </a:r>
            <a:r>
              <a:rPr lang="tr-TR" sz="2800"/>
              <a:t> </a:t>
            </a:r>
          </a:p>
        </p:txBody>
      </p:sp>
      <p:pic>
        <p:nvPicPr>
          <p:cNvPr id="34828" name="Picture 12" descr="31"/>
          <p:cNvPicPr>
            <a:picLocks noGrp="1" noChangeAspect="1" noChangeArrowheads="1"/>
          </p:cNvPicPr>
          <p:nvPr>
            <p:ph sz="quarter" idx="2"/>
          </p:nvPr>
        </p:nvPicPr>
        <p:blipFill>
          <a:blip r:embed="rId2"/>
          <a:srcRect/>
          <a:stretch>
            <a:fillRect/>
          </a:stretch>
        </p:blipFill>
        <p:spPr>
          <a:xfrm>
            <a:off x="3924300" y="333375"/>
            <a:ext cx="4895850" cy="6119813"/>
          </a:xfrm>
          <a:noFill/>
          <a:ln/>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1"/>
          </p:nvPr>
        </p:nvSpPr>
        <p:spPr>
          <a:xfrm>
            <a:off x="0" y="333375"/>
            <a:ext cx="3467100" cy="6119813"/>
          </a:xfrm>
        </p:spPr>
        <p:txBody>
          <a:bodyPr/>
          <a:lstStyle/>
          <a:p>
            <a:r>
              <a:rPr lang="tr-TR" sz="2800" b="1">
                <a:solidFill>
                  <a:srgbClr val="0000FF"/>
                </a:solidFill>
              </a:rPr>
              <a:t>Çocuğunuzun evde ders çalışmasını kontrol ediniz. </a:t>
            </a:r>
          </a:p>
          <a:p>
            <a:r>
              <a:rPr lang="tr-TR" sz="2800" b="1">
                <a:solidFill>
                  <a:srgbClr val="0000FF"/>
                </a:solidFill>
              </a:rPr>
              <a:t>Ancak sürekli şekilde "ders çalış" ikazı olumsuz etki yapmaktadır. </a:t>
            </a:r>
          </a:p>
          <a:p>
            <a:r>
              <a:rPr lang="tr-TR" sz="2800" b="1">
                <a:solidFill>
                  <a:srgbClr val="0000FF"/>
                </a:solidFill>
              </a:rPr>
              <a:t>Ona güvendiğinizi belli ederek uyarınız.</a:t>
            </a:r>
            <a:r>
              <a:rPr lang="tr-TR" sz="2800">
                <a:solidFill>
                  <a:srgbClr val="0000FF"/>
                </a:solidFill>
              </a:rPr>
              <a:t> </a:t>
            </a:r>
          </a:p>
        </p:txBody>
      </p:sp>
      <p:pic>
        <p:nvPicPr>
          <p:cNvPr id="36869" name="Picture 5" descr="14165776"/>
          <p:cNvPicPr>
            <a:picLocks noGrp="1" noChangeAspect="1" noChangeArrowheads="1"/>
          </p:cNvPicPr>
          <p:nvPr>
            <p:ph sz="half" idx="2"/>
          </p:nvPr>
        </p:nvPicPr>
        <p:blipFill>
          <a:blip r:embed="rId2"/>
          <a:srcRect/>
          <a:stretch>
            <a:fillRect/>
          </a:stretch>
        </p:blipFill>
        <p:spPr>
          <a:xfrm>
            <a:off x="3203575" y="333375"/>
            <a:ext cx="5761038" cy="6191250"/>
          </a:xfrm>
          <a:noFill/>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p:cTn id="7" dur="3000" fill="hold"/>
                                        <p:tgtEl>
                                          <p:spTgt spid="36869"/>
                                        </p:tgtEl>
                                        <p:attrNameLst>
                                          <p:attrName>ppt_w</p:attrName>
                                        </p:attrNameLst>
                                      </p:cBhvr>
                                      <p:tavLst>
                                        <p:tav tm="0">
                                          <p:val>
                                            <p:fltVal val="0"/>
                                          </p:val>
                                        </p:tav>
                                        <p:tav tm="100000">
                                          <p:val>
                                            <p:strVal val="#ppt_w"/>
                                          </p:val>
                                        </p:tav>
                                      </p:tavLst>
                                    </p:anim>
                                    <p:anim calcmode="lin" valueType="num">
                                      <p:cBhvr>
                                        <p:cTn id="8" dur="3000" fill="hold"/>
                                        <p:tgtEl>
                                          <p:spTgt spid="368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179388" y="476250"/>
            <a:ext cx="3744912" cy="5976938"/>
          </a:xfrm>
        </p:spPr>
        <p:txBody>
          <a:bodyPr/>
          <a:lstStyle/>
          <a:p>
            <a:r>
              <a:rPr lang="tr-TR" sz="2800" b="1">
                <a:solidFill>
                  <a:srgbClr val="0000FF"/>
                </a:solidFill>
              </a:rPr>
              <a:t>Gençlik çağına özgü biyolojik ruhsal ve toplumsal değişme ve gelişmelerin gencin davranışlarına yansıdığını bilin. </a:t>
            </a:r>
          </a:p>
          <a:p>
            <a:r>
              <a:rPr lang="tr-TR" sz="2800" b="1">
                <a:solidFill>
                  <a:srgbClr val="0000FF"/>
                </a:solidFill>
              </a:rPr>
              <a:t>Gençlik çağının fırtınalı ve zor olduğunu göz önünde tutun.</a:t>
            </a:r>
            <a:r>
              <a:rPr lang="tr-TR" sz="2800"/>
              <a:t> </a:t>
            </a:r>
          </a:p>
        </p:txBody>
      </p:sp>
      <p:pic>
        <p:nvPicPr>
          <p:cNvPr id="38916" name="Picture 4" descr="2"/>
          <p:cNvPicPr>
            <a:picLocks noGrp="1" noChangeAspect="1" noChangeArrowheads="1"/>
          </p:cNvPicPr>
          <p:nvPr>
            <p:ph sz="half" idx="2"/>
          </p:nvPr>
        </p:nvPicPr>
        <p:blipFill>
          <a:blip r:embed="rId2"/>
          <a:srcRect/>
          <a:stretch>
            <a:fillRect/>
          </a:stretch>
        </p:blipFill>
        <p:spPr>
          <a:xfrm>
            <a:off x="3635375" y="260350"/>
            <a:ext cx="5257800" cy="6048375"/>
          </a:xfrm>
          <a:noFill/>
          <a:ln/>
        </p:spPr>
      </p:pic>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body" sz="half" idx="1"/>
          </p:nvPr>
        </p:nvSpPr>
        <p:spPr>
          <a:xfrm>
            <a:off x="179388" y="404813"/>
            <a:ext cx="2736850" cy="5976937"/>
          </a:xfrm>
        </p:spPr>
        <p:txBody>
          <a:bodyPr/>
          <a:lstStyle/>
          <a:p>
            <a:r>
              <a:rPr lang="tr-TR" sz="2800" b="1">
                <a:solidFill>
                  <a:srgbClr val="0000FF"/>
                </a:solidFill>
              </a:rPr>
              <a:t>Gence bol bol öğüt verme yerine, örnek davranışlar yapın ve örnek davranışlar bulup gösterin.</a:t>
            </a:r>
            <a:r>
              <a:rPr lang="tr-TR" sz="2800">
                <a:solidFill>
                  <a:srgbClr val="0000FF"/>
                </a:solidFill>
              </a:rPr>
              <a:t> </a:t>
            </a:r>
          </a:p>
        </p:txBody>
      </p:sp>
      <p:pic>
        <p:nvPicPr>
          <p:cNvPr id="40968" name="Picture 8" descr="02"/>
          <p:cNvPicPr>
            <a:picLocks noGrp="1" noChangeAspect="1" noChangeArrowheads="1"/>
          </p:cNvPicPr>
          <p:nvPr>
            <p:ph sz="quarter" idx="2"/>
          </p:nvPr>
        </p:nvPicPr>
        <p:blipFill>
          <a:blip r:embed="rId2"/>
          <a:srcRect/>
          <a:stretch>
            <a:fillRect/>
          </a:stretch>
        </p:blipFill>
        <p:spPr>
          <a:xfrm>
            <a:off x="2916238" y="333375"/>
            <a:ext cx="6048375" cy="6191250"/>
          </a:xfrm>
          <a:noFill/>
          <a:ln/>
        </p:spPr>
      </p:pic>
    </p:spTree>
  </p:cSld>
  <p:clrMapOvr>
    <a:masterClrMapping/>
  </p:clrMapOvr>
  <p:transition>
    <p:blind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body" sz="half" idx="1"/>
          </p:nvPr>
        </p:nvSpPr>
        <p:spPr>
          <a:xfrm>
            <a:off x="179388" y="260350"/>
            <a:ext cx="2952750" cy="6264275"/>
          </a:xfrm>
        </p:spPr>
        <p:txBody>
          <a:bodyPr/>
          <a:lstStyle/>
          <a:p>
            <a:pPr>
              <a:lnSpc>
                <a:spcPct val="90000"/>
              </a:lnSpc>
            </a:pPr>
            <a:r>
              <a:rPr lang="tr-TR" b="1">
                <a:solidFill>
                  <a:srgbClr val="0000FF"/>
                </a:solidFill>
              </a:rPr>
              <a:t>Gencin tutum ve davranışlarına biçim ve yön verirken "ben gençliğimde" diye başlayan konuşmalardan kaçının.</a:t>
            </a:r>
            <a:r>
              <a:rPr lang="tr-TR">
                <a:solidFill>
                  <a:srgbClr val="0000FF"/>
                </a:solidFill>
              </a:rPr>
              <a:t> </a:t>
            </a:r>
          </a:p>
        </p:txBody>
      </p:sp>
      <p:pic>
        <p:nvPicPr>
          <p:cNvPr id="43019" name="Picture 11" descr="agbucket"/>
          <p:cNvPicPr>
            <a:picLocks noChangeAspect="1" noChangeArrowheads="1"/>
          </p:cNvPicPr>
          <p:nvPr/>
        </p:nvPicPr>
        <p:blipFill>
          <a:blip r:embed="rId2"/>
          <a:srcRect/>
          <a:stretch>
            <a:fillRect/>
          </a:stretch>
        </p:blipFill>
        <p:spPr bwMode="auto">
          <a:xfrm>
            <a:off x="3132138" y="188913"/>
            <a:ext cx="5761037" cy="648017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type="title"/>
          </p:nvPr>
        </p:nvSpPr>
        <p:spPr/>
        <p:txBody>
          <a:bodyPr/>
          <a:lstStyle/>
          <a:p>
            <a:endParaRPr lang="tr-TR"/>
          </a:p>
        </p:txBody>
      </p:sp>
      <p:sp>
        <p:nvSpPr>
          <p:cNvPr id="5123" name="Rectangle 3"/>
          <p:cNvSpPr>
            <a:spLocks noGrp="1" noChangeArrowheads="1"/>
          </p:cNvSpPr>
          <p:nvPr>
            <p:ph type="body" sz="half" idx="1"/>
          </p:nvPr>
        </p:nvSpPr>
        <p:spPr>
          <a:xfrm>
            <a:off x="0" y="3789363"/>
            <a:ext cx="8893175" cy="2808287"/>
          </a:xfrm>
        </p:spPr>
        <p:txBody>
          <a:bodyPr/>
          <a:lstStyle/>
          <a:p>
            <a:pPr>
              <a:lnSpc>
                <a:spcPct val="90000"/>
              </a:lnSpc>
            </a:pPr>
            <a:endParaRPr lang="tr-TR" b="1"/>
          </a:p>
          <a:p>
            <a:pPr>
              <a:lnSpc>
                <a:spcPct val="90000"/>
              </a:lnSpc>
            </a:pPr>
            <a:endParaRPr lang="tr-TR" b="1"/>
          </a:p>
          <a:p>
            <a:pPr>
              <a:lnSpc>
                <a:spcPct val="90000"/>
              </a:lnSpc>
              <a:buFont typeface="Wingdings" pitchFamily="2" charset="2"/>
              <a:buNone/>
            </a:pPr>
            <a:r>
              <a:rPr lang="tr-TR" sz="2800" b="1">
                <a:solidFill>
                  <a:srgbClr val="0000FF"/>
                </a:solidFill>
              </a:rPr>
              <a:t>   Çocuğun yaşamındaki en etkili çevre aile çevresidir. Çocuk yaşamında en etkili örnekleri ailesinden alır. Anne baba olarak tüm davranışlarınızla örnek olunuz.</a:t>
            </a:r>
            <a:r>
              <a:rPr lang="tr-TR" sz="2800">
                <a:solidFill>
                  <a:srgbClr val="0000FF"/>
                </a:solidFill>
              </a:rPr>
              <a:t> </a:t>
            </a:r>
          </a:p>
        </p:txBody>
      </p:sp>
      <p:pic>
        <p:nvPicPr>
          <p:cNvPr id="5126" name="Picture 6" descr="14"/>
          <p:cNvPicPr>
            <a:picLocks noGrp="1" noChangeAspect="1" noChangeArrowheads="1"/>
          </p:cNvPicPr>
          <p:nvPr>
            <p:ph sz="half" idx="2"/>
          </p:nvPr>
        </p:nvPicPr>
        <p:blipFill>
          <a:blip r:embed="rId2"/>
          <a:srcRect/>
          <a:stretch>
            <a:fillRect/>
          </a:stretch>
        </p:blipFill>
        <p:spPr>
          <a:xfrm>
            <a:off x="395288" y="260350"/>
            <a:ext cx="8353425" cy="4537075"/>
          </a:xfrm>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179388" y="260350"/>
            <a:ext cx="2447925" cy="6264275"/>
          </a:xfrm>
        </p:spPr>
        <p:txBody>
          <a:bodyPr/>
          <a:lstStyle/>
          <a:p>
            <a:r>
              <a:rPr lang="tr-TR" sz="2800" b="1">
                <a:solidFill>
                  <a:srgbClr val="0000FF"/>
                </a:solidFill>
              </a:rPr>
              <a:t>Gençlerle yapılan konuşma ve tartışmaları onları korkutarak ve yıldırarak kesmeyin.</a:t>
            </a:r>
            <a:r>
              <a:rPr lang="tr-TR" sz="2800">
                <a:solidFill>
                  <a:srgbClr val="0000FF"/>
                </a:solidFill>
              </a:rPr>
              <a:t> </a:t>
            </a:r>
          </a:p>
        </p:txBody>
      </p:sp>
      <p:pic>
        <p:nvPicPr>
          <p:cNvPr id="61447" name="Picture 7" descr="CHILD13"/>
          <p:cNvPicPr>
            <a:picLocks noGrp="1" noChangeAspect="1" noChangeArrowheads="1"/>
          </p:cNvPicPr>
          <p:nvPr>
            <p:ph sz="half" idx="2"/>
          </p:nvPr>
        </p:nvPicPr>
        <p:blipFill>
          <a:blip r:embed="rId2"/>
          <a:srcRect/>
          <a:stretch>
            <a:fillRect/>
          </a:stretch>
        </p:blipFill>
        <p:spPr>
          <a:xfrm>
            <a:off x="2843213" y="188913"/>
            <a:ext cx="5905500" cy="6408737"/>
          </a:xfrm>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sz="half" idx="1"/>
          </p:nvPr>
        </p:nvSpPr>
        <p:spPr>
          <a:xfrm>
            <a:off x="179388" y="333375"/>
            <a:ext cx="4038600" cy="4464050"/>
          </a:xfrm>
        </p:spPr>
        <p:txBody>
          <a:bodyPr/>
          <a:lstStyle/>
          <a:p>
            <a:r>
              <a:rPr lang="tr-TR" sz="2800" b="1">
                <a:solidFill>
                  <a:srgbClr val="0000FF"/>
                </a:solidFill>
              </a:rPr>
              <a:t>Konuşma ve tartışmalar sırasında gencin doğru düşündüğü, gerçeği bulup söylediği durumlarda ona hak verin, düşünce ve önerisini gerçekleştirmek için yardımcı olun.</a:t>
            </a:r>
            <a:r>
              <a:rPr lang="tr-TR" sz="2800"/>
              <a:t> </a:t>
            </a:r>
          </a:p>
        </p:txBody>
      </p:sp>
      <p:pic>
        <p:nvPicPr>
          <p:cNvPr id="62467" name="Picture 3" descr="107"/>
          <p:cNvPicPr>
            <a:picLocks noGrp="1" noChangeAspect="1" noChangeArrowheads="1"/>
          </p:cNvPicPr>
          <p:nvPr>
            <p:ph sz="half" idx="2"/>
          </p:nvPr>
        </p:nvPicPr>
        <p:blipFill>
          <a:blip r:embed="rId2"/>
          <a:srcRect/>
          <a:stretch>
            <a:fillRect/>
          </a:stretch>
        </p:blipFill>
        <p:spPr>
          <a:xfrm>
            <a:off x="4643438" y="333375"/>
            <a:ext cx="4249737" cy="6048375"/>
          </a:xfrm>
          <a:noFill/>
          <a:ln/>
        </p:spPr>
      </p:pic>
      <p:sp>
        <p:nvSpPr>
          <p:cNvPr id="62473" name="Rectangle 9"/>
          <p:cNvSpPr>
            <a:spLocks noChangeArrowheads="1"/>
          </p:cNvSpPr>
          <p:nvPr/>
        </p:nvSpPr>
        <p:spPr bwMode="auto">
          <a:xfrm>
            <a:off x="323850" y="5229225"/>
            <a:ext cx="4679950" cy="1465263"/>
          </a:xfrm>
          <a:prstGeom prst="rect">
            <a:avLst/>
          </a:prstGeom>
          <a:noFill/>
          <a:ln w="9525">
            <a:noFill/>
            <a:miter lim="800000"/>
            <a:headEnd/>
            <a:tailEnd/>
          </a:ln>
          <a:effectLst/>
        </p:spPr>
        <p:txBody>
          <a:bodyPr>
            <a:spAutoFit/>
          </a:bodyPr>
          <a:lstStyle/>
          <a:p>
            <a:r>
              <a:rPr lang="tr-TR" b="1">
                <a:solidFill>
                  <a:schemeClr val="bg1"/>
                </a:solidFill>
              </a:rPr>
              <a:t>                                </a:t>
            </a:r>
            <a:r>
              <a:rPr lang="tr-TR" b="1">
                <a:solidFill>
                  <a:srgbClr val="FF3300"/>
                </a:solidFill>
              </a:rPr>
              <a:t>“Ben önemliyim”  </a:t>
            </a:r>
          </a:p>
          <a:p>
            <a:r>
              <a:rPr lang="tr-TR" b="1">
                <a:solidFill>
                  <a:srgbClr val="FF3300"/>
                </a:solidFill>
              </a:rPr>
              <a:t>    </a:t>
            </a:r>
          </a:p>
          <a:p>
            <a:r>
              <a:rPr lang="tr-TR" b="1">
                <a:solidFill>
                  <a:srgbClr val="FF3300"/>
                </a:solidFill>
              </a:rPr>
              <a:t>                                “Ben değerliyim”</a:t>
            </a:r>
          </a:p>
          <a:p>
            <a:endParaRPr lang="tr-TR" b="1">
              <a:solidFill>
                <a:srgbClr val="FF3300"/>
              </a:solidFill>
            </a:endParaRPr>
          </a:p>
          <a:p>
            <a:r>
              <a:rPr lang="tr-TR" b="1">
                <a:solidFill>
                  <a:srgbClr val="FF3300"/>
                </a:solidFill>
              </a:rPr>
              <a:t>                                “Beni kabul edin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sz="half" idx="1"/>
          </p:nvPr>
        </p:nvSpPr>
        <p:spPr>
          <a:xfrm>
            <a:off x="457200" y="404813"/>
            <a:ext cx="3178175" cy="5691187"/>
          </a:xfrm>
        </p:spPr>
        <p:txBody>
          <a:bodyPr/>
          <a:lstStyle/>
          <a:p>
            <a:r>
              <a:rPr lang="tr-TR" sz="2800" b="1">
                <a:solidFill>
                  <a:srgbClr val="0000FF"/>
                </a:solidFill>
              </a:rPr>
              <a:t>Aile ve evle ilgili konularda ve sorunlarda gencin düşünce ve önerilerini alıp, onunla konuşup tartışmaktan çekinmeyin.</a:t>
            </a:r>
            <a:r>
              <a:rPr lang="tr-TR" sz="2800">
                <a:solidFill>
                  <a:srgbClr val="0000FF"/>
                </a:solidFill>
              </a:rPr>
              <a:t> </a:t>
            </a:r>
          </a:p>
        </p:txBody>
      </p:sp>
      <p:pic>
        <p:nvPicPr>
          <p:cNvPr id="63491" name="Picture 3" descr="ups"/>
          <p:cNvPicPr>
            <a:picLocks noGrp="1" noChangeAspect="1" noChangeArrowheads="1"/>
          </p:cNvPicPr>
          <p:nvPr>
            <p:ph sz="half" idx="2"/>
          </p:nvPr>
        </p:nvPicPr>
        <p:blipFill>
          <a:blip r:embed="rId2"/>
          <a:srcRect/>
          <a:stretch>
            <a:fillRect/>
          </a:stretch>
        </p:blipFill>
        <p:spPr>
          <a:xfrm>
            <a:off x="3419475" y="549275"/>
            <a:ext cx="5400675" cy="5832475"/>
          </a:xfrm>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a:xfrm>
            <a:off x="323850" y="333375"/>
            <a:ext cx="3455988" cy="6119813"/>
          </a:xfrm>
        </p:spPr>
        <p:txBody>
          <a:bodyPr/>
          <a:lstStyle/>
          <a:p>
            <a:r>
              <a:rPr lang="tr-TR" sz="2800" b="1">
                <a:solidFill>
                  <a:srgbClr val="0000FF"/>
                </a:solidFill>
              </a:rPr>
              <a:t>Gencin yaşamı, giyinişi, süslenmesine ilişkin karar alırken durumu gençle tartışmak yerine onun düşünce ve önerilerine anlayış ve saygı gösteriniz.</a:t>
            </a:r>
            <a:r>
              <a:rPr lang="tr-TR" sz="2800"/>
              <a:t> </a:t>
            </a:r>
          </a:p>
        </p:txBody>
      </p:sp>
      <p:pic>
        <p:nvPicPr>
          <p:cNvPr id="64515" name="Picture 3" descr="karate bilioum"/>
          <p:cNvPicPr>
            <a:picLocks noGrp="1" noChangeAspect="1" noChangeArrowheads="1"/>
          </p:cNvPicPr>
          <p:nvPr>
            <p:ph sz="half" idx="2"/>
          </p:nvPr>
        </p:nvPicPr>
        <p:blipFill>
          <a:blip r:embed="rId2"/>
          <a:srcRect/>
          <a:stretch>
            <a:fillRect/>
          </a:stretch>
        </p:blipFill>
        <p:spPr>
          <a:xfrm>
            <a:off x="3708400" y="333375"/>
            <a:ext cx="5256213" cy="5903913"/>
          </a:xfrm>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250825" y="333375"/>
            <a:ext cx="3889375" cy="5762625"/>
          </a:xfrm>
        </p:spPr>
        <p:txBody>
          <a:bodyPr/>
          <a:lstStyle/>
          <a:p>
            <a:r>
              <a:rPr lang="tr-TR" sz="2800" b="1">
                <a:solidFill>
                  <a:srgbClr val="0000FF"/>
                </a:solidFill>
              </a:rPr>
              <a:t>Genci denetlemek, engellemek ya da ödün, </a:t>
            </a:r>
          </a:p>
          <a:p>
            <a:pPr>
              <a:buFont typeface="Wingdings" pitchFamily="2" charset="2"/>
              <a:buNone/>
            </a:pPr>
            <a:r>
              <a:rPr lang="tr-TR" sz="2800" b="1">
                <a:solidFill>
                  <a:srgbClr val="0000FF"/>
                </a:solidFill>
              </a:rPr>
              <a:t>   ödül vermek için tutarlı davranın, kimi kez ödüle değer bulduğunuz bir davranışı başka bir zaman kötüleyip yermekten kaçının.</a:t>
            </a:r>
            <a:r>
              <a:rPr lang="tr-TR" sz="2800"/>
              <a:t> </a:t>
            </a:r>
          </a:p>
        </p:txBody>
      </p:sp>
      <p:pic>
        <p:nvPicPr>
          <p:cNvPr id="65539" name="Picture 3" descr="askı"/>
          <p:cNvPicPr>
            <a:picLocks noGrp="1" noChangeAspect="1" noChangeArrowheads="1"/>
          </p:cNvPicPr>
          <p:nvPr>
            <p:ph sz="half" idx="2"/>
          </p:nvPr>
        </p:nvPicPr>
        <p:blipFill>
          <a:blip r:embed="rId2"/>
          <a:srcRect/>
          <a:stretch>
            <a:fillRect/>
          </a:stretch>
        </p:blipFill>
        <p:spPr>
          <a:xfrm>
            <a:off x="4140200" y="404813"/>
            <a:ext cx="4679950" cy="5761037"/>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fade">
                                      <p:cBhvr>
                                        <p:cTn id="7" dur="3000"/>
                                        <p:tgtEl>
                                          <p:spTgt spid="65539"/>
                                        </p:tgtEl>
                                      </p:cBhvr>
                                    </p:animEffect>
                                    <p:anim calcmode="lin" valueType="num">
                                      <p:cBhvr>
                                        <p:cTn id="8" dur="3000" fill="hold"/>
                                        <p:tgtEl>
                                          <p:spTgt spid="65539"/>
                                        </p:tgtEl>
                                        <p:attrNameLst>
                                          <p:attrName>style.rotation</p:attrName>
                                        </p:attrNameLst>
                                      </p:cBhvr>
                                      <p:tavLst>
                                        <p:tav tm="0">
                                          <p:val>
                                            <p:fltVal val="720"/>
                                          </p:val>
                                        </p:tav>
                                        <p:tav tm="100000">
                                          <p:val>
                                            <p:fltVal val="0"/>
                                          </p:val>
                                        </p:tav>
                                      </p:tavLst>
                                    </p:anim>
                                    <p:anim calcmode="lin" valueType="num">
                                      <p:cBhvr>
                                        <p:cTn id="9" dur="3000" fill="hold"/>
                                        <p:tgtEl>
                                          <p:spTgt spid="65539"/>
                                        </p:tgtEl>
                                        <p:attrNameLst>
                                          <p:attrName>ppt_h</p:attrName>
                                        </p:attrNameLst>
                                      </p:cBhvr>
                                      <p:tavLst>
                                        <p:tav tm="0">
                                          <p:val>
                                            <p:fltVal val="0"/>
                                          </p:val>
                                        </p:tav>
                                        <p:tav tm="100000">
                                          <p:val>
                                            <p:strVal val="#ppt_h"/>
                                          </p:val>
                                        </p:tav>
                                      </p:tavLst>
                                    </p:anim>
                                    <p:anim calcmode="lin" valueType="num">
                                      <p:cBhvr>
                                        <p:cTn id="10" dur="3000" fill="hold"/>
                                        <p:tgtEl>
                                          <p:spTgt spid="655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sz="half" idx="1"/>
          </p:nvPr>
        </p:nvSpPr>
        <p:spPr>
          <a:xfrm>
            <a:off x="179388" y="260350"/>
            <a:ext cx="4464050" cy="6408738"/>
          </a:xfrm>
        </p:spPr>
        <p:txBody>
          <a:bodyPr/>
          <a:lstStyle/>
          <a:p>
            <a:pPr>
              <a:lnSpc>
                <a:spcPct val="90000"/>
              </a:lnSpc>
            </a:pPr>
            <a:r>
              <a:rPr lang="tr-TR" sz="2400" b="1">
                <a:solidFill>
                  <a:srgbClr val="0000FF"/>
                </a:solidFill>
              </a:rPr>
              <a:t>Her davranışın bir "sebebi", bir "amacı" vardır. </a:t>
            </a:r>
          </a:p>
          <a:p>
            <a:pPr>
              <a:lnSpc>
                <a:spcPct val="90000"/>
              </a:lnSpc>
            </a:pPr>
            <a:r>
              <a:rPr lang="tr-TR" sz="2400" b="1">
                <a:solidFill>
                  <a:srgbClr val="0000FF"/>
                </a:solidFill>
              </a:rPr>
              <a:t>Birey her davranışını bedensel, ruhsal ve sosyal yaşamında bir denge sağlamak için yapar. </a:t>
            </a:r>
          </a:p>
          <a:p>
            <a:pPr>
              <a:lnSpc>
                <a:spcPct val="90000"/>
              </a:lnSpc>
            </a:pPr>
            <a:r>
              <a:rPr lang="tr-TR" sz="2400" b="1">
                <a:solidFill>
                  <a:srgbClr val="0000FF"/>
                </a:solidFill>
              </a:rPr>
              <a:t>Çocuğunuzda görülen olumsuz davranışların, başarısızlıkların da bir sebebi vardır.</a:t>
            </a:r>
          </a:p>
          <a:p>
            <a:pPr>
              <a:lnSpc>
                <a:spcPct val="90000"/>
              </a:lnSpc>
            </a:pPr>
            <a:r>
              <a:rPr lang="tr-TR" sz="2400" b="1">
                <a:solidFill>
                  <a:srgbClr val="0000FF"/>
                </a:solidFill>
              </a:rPr>
              <a:t>Bunları ortadan kalkması dayak ve ceza ile değil, bunları doğuran sebeplerin ortadan kalkması ile mümkündür.</a:t>
            </a:r>
            <a:r>
              <a:rPr lang="tr-TR" sz="2400">
                <a:solidFill>
                  <a:srgbClr val="0000FF"/>
                </a:solidFill>
              </a:rPr>
              <a:t> </a:t>
            </a:r>
          </a:p>
        </p:txBody>
      </p:sp>
      <p:pic>
        <p:nvPicPr>
          <p:cNvPr id="66563" name="Picture 3" descr="resim_99146">
            <a:hlinkClick r:id="rId2"/>
          </p:cNvPr>
          <p:cNvPicPr>
            <a:picLocks noGrp="1" noChangeAspect="1" noChangeArrowheads="1"/>
          </p:cNvPicPr>
          <p:nvPr>
            <p:ph sz="half" idx="2"/>
          </p:nvPr>
        </p:nvPicPr>
        <p:blipFill>
          <a:blip r:embed="rId3"/>
          <a:srcRect/>
          <a:stretch>
            <a:fillRect/>
          </a:stretch>
        </p:blipFill>
        <p:spPr>
          <a:xfrm>
            <a:off x="4643438" y="333375"/>
            <a:ext cx="4321175" cy="6264275"/>
          </a:xfrm>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sz="half" idx="1"/>
          </p:nvPr>
        </p:nvSpPr>
        <p:spPr>
          <a:xfrm>
            <a:off x="179388" y="188913"/>
            <a:ext cx="3887787" cy="5907087"/>
          </a:xfrm>
        </p:spPr>
        <p:txBody>
          <a:bodyPr/>
          <a:lstStyle/>
          <a:p>
            <a:r>
              <a:rPr lang="tr-TR" sz="2800" b="1">
                <a:solidFill>
                  <a:srgbClr val="0000FF"/>
                </a:solidFill>
              </a:rPr>
              <a:t>Çocuklarınıza karşı sabırlı, soğukkanlı ve anlayışlı olunuz. </a:t>
            </a:r>
          </a:p>
          <a:p>
            <a:r>
              <a:rPr lang="tr-TR" sz="2800" b="1">
                <a:solidFill>
                  <a:srgbClr val="0000FF"/>
                </a:solidFill>
              </a:rPr>
              <a:t>Doğal olarak onlar hata yapacaklardır, kusurları ve kötü hareketleri olacaktır. </a:t>
            </a:r>
          </a:p>
          <a:p>
            <a:r>
              <a:rPr lang="tr-TR" sz="2800" b="1">
                <a:solidFill>
                  <a:srgbClr val="0000FF"/>
                </a:solidFill>
              </a:rPr>
              <a:t>Hoşgörüyü elden bırakmayın.</a:t>
            </a:r>
            <a:r>
              <a:rPr lang="tr-TR" sz="2800">
                <a:solidFill>
                  <a:srgbClr val="0000FF"/>
                </a:solidFill>
              </a:rPr>
              <a:t> </a:t>
            </a:r>
          </a:p>
        </p:txBody>
      </p:sp>
      <p:pic>
        <p:nvPicPr>
          <p:cNvPr id="67587" name="Picture 3" descr="resim_012"/>
          <p:cNvPicPr>
            <a:picLocks noGrp="1" noChangeAspect="1" noChangeArrowheads="1"/>
          </p:cNvPicPr>
          <p:nvPr>
            <p:ph sz="half" idx="2"/>
          </p:nvPr>
        </p:nvPicPr>
        <p:blipFill>
          <a:blip r:embed="rId2"/>
          <a:srcRect/>
          <a:stretch>
            <a:fillRect/>
          </a:stretch>
        </p:blipFill>
        <p:spPr>
          <a:xfrm>
            <a:off x="4067175" y="333375"/>
            <a:ext cx="4897438" cy="6191250"/>
          </a:xfrm>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323850" y="188913"/>
            <a:ext cx="3600450" cy="5903912"/>
          </a:xfrm>
          <a:prstGeom prst="rect">
            <a:avLst/>
          </a:prstGeom>
          <a:noFill/>
          <a:ln w="9525">
            <a:noFill/>
            <a:miter lim="800000"/>
            <a:headEnd/>
            <a:tailEnd/>
          </a:ln>
        </p:spPr>
        <p:txBody>
          <a:bodyPr/>
          <a:lstStyle/>
          <a:p>
            <a:pPr marL="342900" indent="-342900">
              <a:spcBef>
                <a:spcPct val="20000"/>
              </a:spcBef>
              <a:buClr>
                <a:schemeClr val="hlink"/>
              </a:buClr>
              <a:buSzPct val="65000"/>
              <a:buFont typeface="Wingdings" pitchFamily="2" charset="2"/>
              <a:buChar char="n"/>
            </a:pPr>
            <a:r>
              <a:rPr lang="tr-TR" sz="3200" b="1">
                <a:solidFill>
                  <a:srgbClr val="0000FF"/>
                </a:solidFill>
                <a:effectLst>
                  <a:outerShdw blurRad="38100" dist="38100" dir="2700000" algn="tl">
                    <a:srgbClr val="000000"/>
                  </a:outerShdw>
                </a:effectLst>
              </a:rPr>
              <a:t>Çocuğunuzu iyi tanıyınız. Çocuklardan yapamayacağı şeyler istemeyiniz, beklemeyiniz. Onları yeteneklerinin üstünde başarı göstermeye zorlamayınız.</a:t>
            </a:r>
            <a:r>
              <a:rPr lang="tr-TR" sz="3200">
                <a:effectLst>
                  <a:outerShdw blurRad="38100" dist="38100" dir="2700000" algn="tl">
                    <a:srgbClr val="000000"/>
                  </a:outerShdw>
                </a:effectLst>
              </a:rPr>
              <a:t> </a:t>
            </a:r>
          </a:p>
        </p:txBody>
      </p:sp>
      <p:pic>
        <p:nvPicPr>
          <p:cNvPr id="7172" name="Picture 4" descr="sumo"/>
          <p:cNvPicPr>
            <a:picLocks noGrp="1" noChangeAspect="1" noChangeArrowheads="1"/>
          </p:cNvPicPr>
          <p:nvPr>
            <p:ph/>
          </p:nvPr>
        </p:nvPicPr>
        <p:blipFill>
          <a:blip r:embed="rId2"/>
          <a:srcRect/>
          <a:stretch>
            <a:fillRect/>
          </a:stretch>
        </p:blipFill>
        <p:spPr>
          <a:xfrm>
            <a:off x="3995738" y="260350"/>
            <a:ext cx="4679950" cy="5905500"/>
          </a:xfrm>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ağağa ypşmş"/>
          <p:cNvPicPr>
            <a:picLocks noGrp="1" noChangeAspect="1" noChangeArrowheads="1"/>
          </p:cNvPicPr>
          <p:nvPr>
            <p:ph type="title"/>
          </p:nvPr>
        </p:nvPicPr>
        <p:blipFill>
          <a:blip r:embed="rId2"/>
          <a:srcRect/>
          <a:stretch>
            <a:fillRect/>
          </a:stretch>
        </p:blipFill>
        <p:spPr>
          <a:xfrm>
            <a:off x="1187450" y="115888"/>
            <a:ext cx="6624638" cy="3673475"/>
          </a:xfrm>
          <a:noFill/>
          <a:ln/>
        </p:spPr>
      </p:pic>
      <p:sp>
        <p:nvSpPr>
          <p:cNvPr id="10243" name="Rectangle 3"/>
          <p:cNvSpPr>
            <a:spLocks noGrp="1" noChangeArrowheads="1"/>
          </p:cNvSpPr>
          <p:nvPr>
            <p:ph idx="1"/>
          </p:nvPr>
        </p:nvSpPr>
        <p:spPr>
          <a:xfrm>
            <a:off x="0" y="3716338"/>
            <a:ext cx="9144000" cy="3816350"/>
          </a:xfrm>
        </p:spPr>
        <p:txBody>
          <a:bodyPr/>
          <a:lstStyle/>
          <a:p>
            <a:r>
              <a:rPr lang="tr-TR" sz="2800" b="1">
                <a:solidFill>
                  <a:srgbClr val="0000FF"/>
                </a:solidFill>
              </a:rPr>
              <a:t>Çocuğun her istediğinin yerine getirilmesi, ona her istediği şeyi yapabileceği, elde edebileceği kanısının verilmesi veya tam tersi olarak isteklerinin çok sınırlandırılması, hiç yerine getirilmemesi çeşitli uyumsuz davranışlar geliştirmelerine neden olacaktır. Bu konuda titiz olunuz.</a:t>
            </a:r>
            <a:r>
              <a:rPr lang="tr-TR" sz="2800"/>
              <a:t>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from="(-#ppt_w/2)" to="(#ppt_x)" calcmode="lin" valueType="num">
                                      <p:cBhvr>
                                        <p:cTn id="7" dur="1800" fill="hold">
                                          <p:stCondLst>
                                            <p:cond delay="0"/>
                                          </p:stCondLst>
                                        </p:cTn>
                                        <p:tgtEl>
                                          <p:spTgt spid="10248"/>
                                        </p:tgtEl>
                                        <p:attrNameLst>
                                          <p:attrName>ppt_x</p:attrName>
                                        </p:attrNameLst>
                                      </p:cBhvr>
                                    </p:anim>
                                    <p:anim from="0" to="-1.0" calcmode="lin" valueType="num">
                                      <p:cBhvr>
                                        <p:cTn id="8" dur="600" decel="50000" autoRev="1" fill="hold">
                                          <p:stCondLst>
                                            <p:cond delay="1800"/>
                                          </p:stCondLst>
                                        </p:cTn>
                                        <p:tgtEl>
                                          <p:spTgt spid="10248"/>
                                        </p:tgtEl>
                                        <p:attrNameLst>
                                          <p:attrName>xshear</p:attrName>
                                        </p:attrNameLst>
                                      </p:cBhvr>
                                    </p:anim>
                                    <p:animScale>
                                      <p:cBhvr>
                                        <p:cTn id="9" dur="600" decel="100000" autoRev="1" fill="hold">
                                          <p:stCondLst>
                                            <p:cond delay="1800"/>
                                          </p:stCondLst>
                                        </p:cTn>
                                        <p:tgtEl>
                                          <p:spTgt spid="10248"/>
                                        </p:tgtEl>
                                      </p:cBhvr>
                                      <p:from x="100000" y="100000"/>
                                      <p:to x="80000" y="100000"/>
                                    </p:animScale>
                                    <p:anim by="(#ppt_h/3+#ppt_w*0.1)" calcmode="lin" valueType="num">
                                      <p:cBhvr additive="sum">
                                        <p:cTn id="10" dur="600" decel="100000" autoRev="1" fill="hold">
                                          <p:stCondLst>
                                            <p:cond delay="1800"/>
                                          </p:stCondLst>
                                        </p:cTn>
                                        <p:tgtEl>
                                          <p:spTgt spid="1024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sag01.jpg"/>
          <p:cNvPicPr>
            <a:picLocks noGrp="1" noChangeAspect="1" noChangeArrowheads="1"/>
          </p:cNvPicPr>
          <p:nvPr>
            <p:ph type="title"/>
          </p:nvPr>
        </p:nvPicPr>
        <p:blipFill>
          <a:blip r:embed="rId2"/>
          <a:stretch>
            <a:fillRect/>
          </a:stretch>
        </p:blipFill>
        <p:spPr>
          <a:xfrm>
            <a:off x="4209373" y="704850"/>
            <a:ext cx="725254" cy="1143000"/>
          </a:xfrm>
          <a:noFill/>
          <a:ln/>
        </p:spPr>
      </p:pic>
      <p:sp>
        <p:nvSpPr>
          <p:cNvPr id="11267" name="Rectangle 3"/>
          <p:cNvSpPr>
            <a:spLocks noGrp="1" noChangeArrowheads="1"/>
          </p:cNvSpPr>
          <p:nvPr>
            <p:ph idx="1"/>
          </p:nvPr>
        </p:nvSpPr>
        <p:spPr>
          <a:xfrm>
            <a:off x="179388" y="620713"/>
            <a:ext cx="4752975" cy="5475287"/>
          </a:xfrm>
        </p:spPr>
        <p:txBody>
          <a:bodyPr/>
          <a:lstStyle/>
          <a:p>
            <a:r>
              <a:rPr lang="tr-TR" sz="2800" b="1"/>
              <a:t> </a:t>
            </a:r>
            <a:r>
              <a:rPr lang="tr-TR" sz="2800" b="1">
                <a:solidFill>
                  <a:srgbClr val="0000FF"/>
                </a:solidFill>
              </a:rPr>
              <a:t>Çocuğunuza yeteri kadar harçlık veriniz. Harçlığını mümkünse aylık veya haftalık olarak toptan veriniz. </a:t>
            </a:r>
          </a:p>
          <a:p>
            <a:endParaRPr lang="tr-TR" sz="2800" b="1">
              <a:solidFill>
                <a:srgbClr val="0000FF"/>
              </a:solidFill>
            </a:endParaRPr>
          </a:p>
          <a:p>
            <a:r>
              <a:rPr lang="tr-TR" sz="2800" b="1">
                <a:solidFill>
                  <a:srgbClr val="0000FF"/>
                </a:solidFill>
              </a:rPr>
              <a:t>Böylece kendini yönetmeyi öğrenecek ve sorumluluk kazanacaktır.</a:t>
            </a:r>
            <a:r>
              <a:rPr lang="tr-TR" sz="2800">
                <a:solidFill>
                  <a:srgbClr val="0000FF"/>
                </a:solidFill>
              </a:rPr>
              <a:t> </a:t>
            </a:r>
          </a:p>
        </p:txBody>
      </p:sp>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50" name="Rectangle 38"/>
          <p:cNvSpPr>
            <a:spLocks noGrp="1" noChangeArrowheads="1"/>
          </p:cNvSpPr>
          <p:nvPr>
            <p:ph sz="half" idx="1"/>
          </p:nvPr>
        </p:nvSpPr>
        <p:spPr>
          <a:xfrm>
            <a:off x="457200" y="765175"/>
            <a:ext cx="4038600" cy="5330825"/>
          </a:xfrm>
        </p:spPr>
        <p:txBody>
          <a:bodyPr/>
          <a:lstStyle/>
          <a:p>
            <a:r>
              <a:rPr lang="tr-TR" b="1">
                <a:solidFill>
                  <a:srgbClr val="0000FF"/>
                </a:solidFill>
              </a:rPr>
              <a:t>Çocuklarınızı başka çocuklarla ve kardeşleriyle mukayese etmeyiniz. </a:t>
            </a:r>
          </a:p>
          <a:p>
            <a:endParaRPr lang="tr-TR" b="1">
              <a:solidFill>
                <a:srgbClr val="0000FF"/>
              </a:solidFill>
            </a:endParaRPr>
          </a:p>
          <a:p>
            <a:r>
              <a:rPr lang="tr-TR" b="1">
                <a:solidFill>
                  <a:srgbClr val="0000FF"/>
                </a:solidFill>
              </a:rPr>
              <a:t>Her insanın sahip olduğu nitelikler farklıdır. Onları olduğu gibi kabul ediniz.</a:t>
            </a:r>
            <a:r>
              <a:rPr lang="tr-TR">
                <a:solidFill>
                  <a:srgbClr val="0000FF"/>
                </a:solidFill>
              </a:rPr>
              <a:t> </a:t>
            </a:r>
          </a:p>
        </p:txBody>
      </p:sp>
      <p:pic>
        <p:nvPicPr>
          <p:cNvPr id="13352" name="Picture 40" descr="şınav"/>
          <p:cNvPicPr>
            <a:picLocks noGrp="1" noChangeAspect="1" noChangeArrowheads="1"/>
          </p:cNvPicPr>
          <p:nvPr>
            <p:ph sz="half" idx="2"/>
          </p:nvPr>
        </p:nvPicPr>
        <p:blipFill>
          <a:blip r:embed="rId2"/>
          <a:srcRect/>
          <a:stretch>
            <a:fillRect/>
          </a:stretch>
        </p:blipFill>
        <p:spPr>
          <a:xfrm>
            <a:off x="4427538" y="549275"/>
            <a:ext cx="4465637" cy="5400675"/>
          </a:xfrm>
          <a:noFill/>
          <a:ln/>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304800" y="0"/>
            <a:ext cx="8839200" cy="0"/>
          </a:xfrm>
          <a:prstGeom prst="line">
            <a:avLst/>
          </a:prstGeom>
          <a:noFill/>
          <a:ln w="38100">
            <a:noFill/>
            <a:round/>
            <a:headEnd type="none" w="sm" len="sm"/>
            <a:tailEnd type="none" w="sm" len="sm"/>
          </a:ln>
          <a:effectLst/>
        </p:spPr>
        <p:txBody>
          <a:bodyPr wrap="none" anchor="ctr"/>
          <a:lstStyle/>
          <a:p>
            <a:endParaRPr lang="tr-TR"/>
          </a:p>
        </p:txBody>
      </p:sp>
      <p:sp>
        <p:nvSpPr>
          <p:cNvPr id="15363" name="Line 3"/>
          <p:cNvSpPr>
            <a:spLocks noChangeShapeType="1"/>
          </p:cNvSpPr>
          <p:nvPr/>
        </p:nvSpPr>
        <p:spPr bwMode="auto">
          <a:xfrm>
            <a:off x="304800" y="685800"/>
            <a:ext cx="8839200" cy="0"/>
          </a:xfrm>
          <a:prstGeom prst="line">
            <a:avLst/>
          </a:prstGeom>
          <a:noFill/>
          <a:ln w="38100">
            <a:noFill/>
            <a:round/>
            <a:headEnd type="none" w="sm" len="sm"/>
            <a:tailEnd type="none" w="sm" len="sm"/>
          </a:ln>
          <a:effectLst/>
        </p:spPr>
        <p:txBody>
          <a:bodyPr wrap="none" anchor="ctr"/>
          <a:lstStyle/>
          <a:p>
            <a:endParaRPr lang="tr-TR"/>
          </a:p>
        </p:txBody>
      </p:sp>
      <p:sp>
        <p:nvSpPr>
          <p:cNvPr id="15379" name="Line 19"/>
          <p:cNvSpPr>
            <a:spLocks noChangeShapeType="1"/>
          </p:cNvSpPr>
          <p:nvPr/>
        </p:nvSpPr>
        <p:spPr bwMode="auto">
          <a:xfrm>
            <a:off x="304800" y="6858000"/>
            <a:ext cx="8839200" cy="0"/>
          </a:xfrm>
          <a:prstGeom prst="line">
            <a:avLst/>
          </a:prstGeom>
          <a:noFill/>
          <a:ln w="38100">
            <a:solidFill>
              <a:srgbClr val="00FF00"/>
            </a:solidFill>
            <a:round/>
            <a:headEnd type="none" w="sm" len="sm"/>
            <a:tailEnd type="none" w="sm" len="sm"/>
          </a:ln>
          <a:effectLst/>
        </p:spPr>
        <p:txBody>
          <a:bodyPr wrap="none" anchor="ctr"/>
          <a:lstStyle/>
          <a:p>
            <a:endParaRPr lang="tr-TR"/>
          </a:p>
        </p:txBody>
      </p:sp>
      <p:sp>
        <p:nvSpPr>
          <p:cNvPr id="15382" name="Text Box 22"/>
          <p:cNvSpPr txBox="1">
            <a:spLocks noChangeArrowheads="1"/>
          </p:cNvSpPr>
          <p:nvPr/>
        </p:nvSpPr>
        <p:spPr bwMode="auto">
          <a:xfrm>
            <a:off x="250825" y="836613"/>
            <a:ext cx="3744913" cy="4965700"/>
          </a:xfrm>
          <a:prstGeom prst="rect">
            <a:avLst/>
          </a:prstGeom>
          <a:gradFill rotWithShape="0">
            <a:gsLst>
              <a:gs pos="0">
                <a:srgbClr val="00FF00"/>
              </a:gs>
              <a:gs pos="100000">
                <a:srgbClr val="00FF00">
                  <a:gamma/>
                  <a:shade val="46275"/>
                  <a:invGamma/>
                </a:srgbClr>
              </a:gs>
            </a:gsLst>
            <a:lin ang="5400000" scaled="1"/>
          </a:gradFill>
          <a:ln w="12700">
            <a:noFill/>
            <a:miter lim="800000"/>
            <a:headEnd type="none" w="sm" len="sm"/>
            <a:tailEnd type="none" w="sm" len="sm"/>
          </a:ln>
          <a:effectLst/>
        </p:spPr>
        <p:txBody>
          <a:bodyPr>
            <a:spAutoFit/>
          </a:bodyPr>
          <a:lstStyle/>
          <a:p>
            <a:pPr eaLnBrk="0" hangingPunct="0">
              <a:spcBef>
                <a:spcPct val="50000"/>
              </a:spcBef>
            </a:pPr>
            <a:r>
              <a:rPr lang="tr-TR" sz="3200" b="1">
                <a:solidFill>
                  <a:srgbClr val="0000FF"/>
                </a:solidFill>
              </a:rPr>
              <a:t>Çocuklarınızı korkutmayınız. Fazla baskılardan, bedeni cezalardan ve olamayacak sınırlamalar koymaktan sakınınız.</a:t>
            </a:r>
            <a:r>
              <a:rPr lang="tr-TR">
                <a:solidFill>
                  <a:srgbClr val="0000FF"/>
                </a:solidFill>
              </a:rPr>
              <a:t> </a:t>
            </a:r>
          </a:p>
        </p:txBody>
      </p:sp>
      <p:pic>
        <p:nvPicPr>
          <p:cNvPr id="15383" name="Picture 23" descr="12"/>
          <p:cNvPicPr>
            <a:picLocks noChangeAspect="1" noChangeArrowheads="1"/>
          </p:cNvPicPr>
          <p:nvPr/>
        </p:nvPicPr>
        <p:blipFill>
          <a:blip r:embed="rId2"/>
          <a:srcRect/>
          <a:stretch>
            <a:fillRect/>
          </a:stretch>
        </p:blipFill>
        <p:spPr bwMode="auto">
          <a:xfrm>
            <a:off x="4067175" y="404813"/>
            <a:ext cx="4826000" cy="5472112"/>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82"/>
                                        </p:tgtEl>
                                        <p:attrNameLst>
                                          <p:attrName>style.visibility</p:attrName>
                                        </p:attrNameLst>
                                      </p:cBhvr>
                                      <p:to>
                                        <p:strVal val="visible"/>
                                      </p:to>
                                    </p:set>
                                    <p:animEffect transition="in" filter="dissolve">
                                      <p:cBhvr>
                                        <p:cTn id="7" dur="500"/>
                                        <p:tgtEl>
                                          <p:spTgt spid="15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23850" y="620713"/>
            <a:ext cx="3240088" cy="5453062"/>
          </a:xfrm>
          <a:prstGeom prst="rect">
            <a:avLst/>
          </a:prstGeom>
          <a:noFill/>
          <a:ln w="9525">
            <a:noFill/>
            <a:miter lim="800000"/>
            <a:headEnd/>
            <a:tailEnd/>
          </a:ln>
          <a:effectLst/>
        </p:spPr>
        <p:txBody>
          <a:bodyPr>
            <a:spAutoFit/>
          </a:bodyPr>
          <a:lstStyle/>
          <a:p>
            <a:pPr>
              <a:spcBef>
                <a:spcPct val="50000"/>
              </a:spcBef>
              <a:buFontTx/>
              <a:buChar char="•"/>
            </a:pPr>
            <a:r>
              <a:rPr lang="tr-TR" sz="3200" b="1">
                <a:solidFill>
                  <a:srgbClr val="0000FF"/>
                </a:solidFill>
              </a:rPr>
              <a:t>Çocuklarınıza iyi notların yanında zayıf not almasının da normal olduğunu ve çalışmakla durumun düzeltilebileceğini telkin ediniz.</a:t>
            </a:r>
            <a:r>
              <a:rPr lang="tr-TR" sz="3200">
                <a:solidFill>
                  <a:srgbClr val="0000FF"/>
                </a:solidFill>
              </a:rPr>
              <a:t> </a:t>
            </a:r>
          </a:p>
        </p:txBody>
      </p:sp>
      <p:pic>
        <p:nvPicPr>
          <p:cNvPr id="19461" name="Picture 5" descr="j0178845"/>
          <p:cNvPicPr>
            <a:picLocks noChangeAspect="1" noChangeArrowheads="1"/>
          </p:cNvPicPr>
          <p:nvPr/>
        </p:nvPicPr>
        <p:blipFill>
          <a:blip r:embed="rId2"/>
          <a:srcRect/>
          <a:stretch>
            <a:fillRect/>
          </a:stretch>
        </p:blipFill>
        <p:spPr bwMode="auto">
          <a:xfrm>
            <a:off x="3708400" y="549275"/>
            <a:ext cx="5184775" cy="575945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body" sz="half" idx="1"/>
          </p:nvPr>
        </p:nvSpPr>
        <p:spPr>
          <a:xfrm>
            <a:off x="250825" y="692150"/>
            <a:ext cx="3097213" cy="5689600"/>
          </a:xfrm>
        </p:spPr>
        <p:txBody>
          <a:bodyPr/>
          <a:lstStyle/>
          <a:p>
            <a:r>
              <a:rPr lang="tr-TR" sz="4000" b="1">
                <a:solidFill>
                  <a:srgbClr val="0000FF"/>
                </a:solidFill>
                <a:effectLst/>
              </a:rPr>
              <a:t>Çocuğunuzun okul dışındaki arkadaşlarını kontrol ediniz.</a:t>
            </a:r>
            <a:r>
              <a:rPr lang="tr-TR" sz="3600">
                <a:solidFill>
                  <a:srgbClr val="0000FF"/>
                </a:solidFill>
              </a:rPr>
              <a:t> </a:t>
            </a:r>
          </a:p>
        </p:txBody>
      </p:sp>
      <p:pic>
        <p:nvPicPr>
          <p:cNvPr id="23565" name="Picture 13" descr="anne1"/>
          <p:cNvPicPr>
            <a:picLocks noGrp="1" noChangeAspect="1" noChangeArrowheads="1"/>
          </p:cNvPicPr>
          <p:nvPr>
            <p:ph sz="half" idx="2"/>
          </p:nvPr>
        </p:nvPicPr>
        <p:blipFill>
          <a:blip r:embed="rId2"/>
          <a:srcRect/>
          <a:stretch>
            <a:fillRect/>
          </a:stretch>
        </p:blipFill>
        <p:spPr>
          <a:xfrm>
            <a:off x="3419475" y="333375"/>
            <a:ext cx="5545138" cy="6048375"/>
          </a:xfrm>
          <a:noFill/>
          <a:ln/>
        </p:spPr>
      </p:pic>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232</TotalTime>
  <Words>556</Words>
  <Application>Microsoft PowerPoint</Application>
  <PresentationFormat>Ekran Gösterisi (4:3)</PresentationFormat>
  <Paragraphs>46</Paragraphs>
  <Slides>26</Slides>
  <Notes>0</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Akış</vt:lpstr>
      <vt:lpstr>Ailelerin Çocukları İle İlgili Dikkat Etmesi Gereken Noktalar</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2/A SINIFI VELİ TOPLANTISI</dc:title>
  <dc:creator>Turhan</dc:creator>
  <cp:lastModifiedBy>Nihal</cp:lastModifiedBy>
  <cp:revision>37</cp:revision>
  <dcterms:created xsi:type="dcterms:W3CDTF">2006-11-21T19:26:15Z</dcterms:created>
  <dcterms:modified xsi:type="dcterms:W3CDTF">2015-01-15T09:05:41Z</dcterms:modified>
</cp:coreProperties>
</file>