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sldIdLst>
    <p:sldId id="256" r:id="rId2"/>
    <p:sldId id="259" r:id="rId3"/>
    <p:sldId id="260" r:id="rId4"/>
    <p:sldId id="267" r:id="rId5"/>
    <p:sldId id="263" r:id="rId6"/>
    <p:sldId id="262" r:id="rId7"/>
    <p:sldId id="270" r:id="rId8"/>
    <p:sldId id="264" r:id="rId9"/>
    <p:sldId id="265" r:id="rId10"/>
    <p:sldId id="266" r:id="rId11"/>
    <p:sldId id="274" r:id="rId12"/>
    <p:sldId id="268" r:id="rId13"/>
    <p:sldId id="269" r:id="rId14"/>
    <p:sldId id="271" r:id="rId15"/>
    <p:sldId id="275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6633"/>
    <a:srgbClr val="CC0000"/>
    <a:srgbClr val="000099"/>
    <a:srgbClr val="003366"/>
    <a:srgbClr val="003300"/>
    <a:srgbClr val="66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93" d="100"/>
          <a:sy n="93" d="100"/>
        </p:scale>
        <p:origin x="-1314" y="180"/>
      </p:cViewPr>
      <p:guideLst>
        <p:guide orient="horz" pos="2160"/>
        <p:guide pos="2880"/>
      </p:guideLst>
    </p:cSldViewPr>
  </p:slideViewPr>
  <p:outlineViewPr>
    <p:cViewPr>
      <p:scale>
        <a:sx n="31" d="100"/>
        <a:sy n="31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6.xml"/><Relationship Id="rId10" Type="http://schemas.openxmlformats.org/officeDocument/2006/relationships/slide" Target="slides/slide14.xml"/><Relationship Id="rId4" Type="http://schemas.openxmlformats.org/officeDocument/2006/relationships/slide" Target="slides/slide5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tr-T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tr-TR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tr-TR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1CDDD6-5F23-44A8-87E6-6D7A07D9FAB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84995" name="Picture 3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8499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8500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CED91BEA-CD22-43D1-A055-E4E1FBAA3BE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2AFE7-DCE7-4F32-B82F-7CF5814A615B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787D2-A53C-4954-A0DC-FE90A1826223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F05DA8D7-7DB9-4FD3-B829-D260E74C7A6A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F812635F-511D-4C02-A043-CE12BE4E664E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D80CF-75F5-420C-AA4D-8B14C6C7B9D0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B55FC-5E02-4796-A1A8-9E177CE699C0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BED2-5552-4767-9B4E-ECD46FDD6EF3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14C87-1043-40CE-B801-7FD0B31AFE9B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0714-D5EF-4896-84CD-5B458C1E8014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CFF24-5467-4E9B-8B4B-0CDDABD913F1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BA10E-742B-4C22-BF6D-54E9CFBCDB58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ŞENOL YİĞİT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5DF87-F891-49E6-986D-96ACA3BFA66B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ŞENOL YİĞİT</a:t>
            </a:r>
          </a:p>
        </p:txBody>
      </p:sp>
      <p:pic>
        <p:nvPicPr>
          <p:cNvPr id="83977" name="Picture 9" descr="anabnr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E0FA4A21-297E-4F08-803F-4734FF9140A2}" type="slidenum">
              <a:rPr lang="tr-TR"/>
              <a:pPr/>
              <a:t>‹#›</a:t>
            </a:fld>
            <a:endParaRPr lang="tr-TR" sz="1400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r>
              <a:rPr lang="tr-TR" sz="6000" b="1">
                <a:solidFill>
                  <a:srgbClr val="000099"/>
                </a:solidFill>
                <a:latin typeface="Comic Sans MS" pitchFamily="66" charset="0"/>
              </a:rPr>
              <a:t>ANNE-BABA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ln/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5400">
                <a:solidFill>
                  <a:schemeClr val="accent2"/>
                </a:solidFill>
                <a:latin typeface="Comic Sans MS" pitchFamily="66" charset="0"/>
              </a:rPr>
              <a:t>         </a:t>
            </a:r>
            <a:r>
              <a:rPr lang="tr-TR" sz="5400">
                <a:solidFill>
                  <a:srgbClr val="000099"/>
                </a:solidFill>
                <a:latin typeface="Comic Sans MS" pitchFamily="66" charset="0"/>
              </a:rPr>
              <a:t>ÇOCUK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4495800"/>
            <a:ext cx="4635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0" lang="tr-TR" sz="6000">
                <a:solidFill>
                  <a:srgbClr val="000099"/>
                </a:solidFill>
                <a:latin typeface="Comic Sans MS" pitchFamily="66" charset="0"/>
              </a:rPr>
              <a:t>İLİŞKİLERİ</a:t>
            </a:r>
          </a:p>
        </p:txBody>
      </p:sp>
      <p:pic>
        <p:nvPicPr>
          <p:cNvPr id="28680" name="Picture 8" descr="32"/>
          <p:cNvPicPr>
            <a:picLocks noChangeAspect="1" noChangeArrowheads="1"/>
          </p:cNvPicPr>
          <p:nvPr/>
        </p:nvPicPr>
        <p:blipFill>
          <a:blip r:embed="rId3">
            <a:lum bright="-22000"/>
          </a:blip>
          <a:srcRect/>
          <a:stretch>
            <a:fillRect/>
          </a:stretch>
        </p:blipFill>
        <p:spPr bwMode="auto">
          <a:xfrm>
            <a:off x="6096000" y="1066800"/>
            <a:ext cx="2667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05800" y="60960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advTm="9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0"/>
      <p:bldP spid="286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tr-TR">
                <a:latin typeface="Comic Sans MS" pitchFamily="66" charset="0"/>
              </a:rPr>
              <a:t>ÇOCUĞUNUZU ELDE EDİN;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200">
                <a:latin typeface="Comic Sans MS" pitchFamily="66" charset="0"/>
              </a:rPr>
              <a:t>Kabul ederek, değer vererek, onu elde edersiniz.</a:t>
            </a:r>
          </a:p>
          <a:p>
            <a:pPr>
              <a:lnSpc>
                <a:spcPct val="90000"/>
              </a:lnSpc>
            </a:pPr>
            <a:r>
              <a:rPr lang="tr-TR" sz="2200">
                <a:latin typeface="Comic Sans MS" pitchFamily="66" charset="0"/>
              </a:rPr>
              <a:t>Ona değer verirseniz; sizi sever ve destekler.</a:t>
            </a:r>
          </a:p>
          <a:p>
            <a:pPr>
              <a:lnSpc>
                <a:spcPct val="90000"/>
              </a:lnSpc>
            </a:pPr>
            <a:r>
              <a:rPr lang="tr-TR" sz="2200">
                <a:latin typeface="Comic Sans MS" pitchFamily="66" charset="0"/>
              </a:rPr>
              <a:t>Onu olduğu gibi kabul ederseniz; davranışlarını değiştirme gücü verirsiniz. Çünkü ”hiç kimse bir diğerini yeniden biçimlendirme kudretine sahip değildir.</a:t>
            </a:r>
          </a:p>
          <a:p>
            <a:pPr>
              <a:lnSpc>
                <a:spcPct val="90000"/>
              </a:lnSpc>
            </a:pPr>
            <a:endParaRPr lang="tr-TR" sz="2200">
              <a:latin typeface="Comic Sans MS" pitchFamily="66" charset="0"/>
            </a:endParaRPr>
          </a:p>
        </p:txBody>
      </p:sp>
      <p:pic>
        <p:nvPicPr>
          <p:cNvPr id="40969" name="Picture 9" descr="23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676400"/>
            <a:ext cx="3505200" cy="4191000"/>
          </a:xfrm>
          <a:noFill/>
          <a:ln/>
        </p:spPr>
      </p:pic>
    </p:spTree>
  </p:cSld>
  <p:clrMapOvr>
    <a:masterClrMapping/>
  </p:clrMapOvr>
  <p:transition advTm="15000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3810000" cy="4114800"/>
          </a:xfrm>
        </p:spPr>
        <p:txBody>
          <a:bodyPr/>
          <a:lstStyle/>
          <a:p>
            <a:r>
              <a:rPr lang="tr-TR" sz="2400">
                <a:latin typeface="Comic Sans MS" pitchFamily="66" charset="0"/>
              </a:rPr>
              <a:t>Çocuğunuzu olduğu gibi kabul edin. “takdir alırsan oğlum olursun”  “şımarıklık yapma yoksa annen olmam” gibi yanlış davranışlara girmeyin.  </a:t>
            </a:r>
          </a:p>
          <a:p>
            <a:endParaRPr lang="tr-TR" sz="2800"/>
          </a:p>
        </p:txBody>
      </p:sp>
      <p:pic>
        <p:nvPicPr>
          <p:cNvPr id="74759" name="Picture 7" descr="11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lum bright="-2000" contrast="16000"/>
          </a:blip>
          <a:srcRect/>
          <a:stretch>
            <a:fillRect/>
          </a:stretch>
        </p:blipFill>
        <p:spPr>
          <a:xfrm>
            <a:off x="4800600" y="1295400"/>
            <a:ext cx="3475038" cy="41148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tr-TR" sz="3600">
                <a:latin typeface="Comic Sans MS" pitchFamily="66" charset="0"/>
              </a:rPr>
              <a:t>HER ÇOCUK ÜZERİNDE GÖRÜNMEZ BİR LEVHA TAŞIR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2101850"/>
            <a:ext cx="4495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                </a:t>
            </a:r>
          </a:p>
          <a:p>
            <a:pP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   Çocuğunuzun ayağına taş batmış ve ağlıyorsa “sus bakalım erkek adam ağlamaz”  yada ağlamalarına aldırış etmeme; “senin varlığını kabul etmiyorum”  anlamına gelir.</a:t>
            </a:r>
          </a:p>
          <a:p>
            <a:pP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    Ve söylediklerine aldırış etmeyen, fikrini belirttiğinde eleştirilen çocuk içine kapanıp, güvensiz, huysuz  ve saldırgan olur.</a:t>
            </a:r>
          </a:p>
        </p:txBody>
      </p:sp>
      <p:pic>
        <p:nvPicPr>
          <p:cNvPr id="45062" name="Picture 6" descr="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09800"/>
            <a:ext cx="2514600" cy="4343400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3400" y="38862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0" lang="tr-TR" sz="1800">
                <a:latin typeface="Comic Sans MS" pitchFamily="66" charset="0"/>
              </a:rPr>
              <a:t>            </a:t>
            </a:r>
            <a:r>
              <a:rPr kumimoji="0" lang="tr-TR" sz="2000" b="1">
                <a:solidFill>
                  <a:schemeClr val="bg1"/>
                </a:solidFill>
                <a:latin typeface="Comic Sans MS" pitchFamily="66" charset="0"/>
              </a:rPr>
              <a:t>“Ben önemliyim”    </a:t>
            </a:r>
          </a:p>
          <a:p>
            <a:pPr algn="l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0" lang="tr-TR" sz="2000" b="1">
                <a:solidFill>
                  <a:schemeClr val="bg1"/>
                </a:solidFill>
                <a:latin typeface="Comic Sans MS" pitchFamily="66" charset="0"/>
              </a:rPr>
              <a:t>            “Ben değerliyim”</a:t>
            </a:r>
          </a:p>
          <a:p>
            <a:pPr algn="l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0" lang="tr-TR" sz="2000" b="1">
                <a:solidFill>
                  <a:schemeClr val="bg1"/>
                </a:solidFill>
                <a:latin typeface="Comic Sans MS" pitchFamily="66" charset="0"/>
              </a:rPr>
              <a:t>        “Beni kabul edin”</a:t>
            </a:r>
          </a:p>
        </p:txBody>
      </p:sp>
    </p:spTree>
  </p:cSld>
  <p:clrMapOvr>
    <a:masterClrMapping/>
  </p:clrMapOvr>
  <p:transition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1143000"/>
          </a:xfrm>
        </p:spPr>
        <p:txBody>
          <a:bodyPr/>
          <a:lstStyle/>
          <a:p>
            <a:r>
              <a:rPr lang="tr-TR">
                <a:latin typeface="Comic Sans MS" pitchFamily="66" charset="0"/>
              </a:rPr>
              <a:t>ÇOCUĞUN DUYGULARINI ANLAMAYA ÇALIŞIN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86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1600">
                <a:latin typeface="Comic Sans MS" pitchFamily="66" charset="0"/>
              </a:rPr>
              <a:t> -  </a:t>
            </a:r>
            <a:r>
              <a:rPr lang="tr-TR" sz="2400">
                <a:latin typeface="Comic Sans MS" pitchFamily="66" charset="0"/>
              </a:rPr>
              <a:t>Ne düşünüyorsun, nasıl hissediyorsun gibi sorularla anlamaya çalışın.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Korku ve endişelerine saygı duyun.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Kıyaslama yapmayın.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Sosyal ortamda bulunması için cesaretlendirin.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Varlığını önemseyin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</a:t>
            </a:r>
          </a:p>
        </p:txBody>
      </p:sp>
      <p:pic>
        <p:nvPicPr>
          <p:cNvPr id="46086" name="Picture 6" descr="22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lum bright="-6000"/>
          </a:blip>
          <a:srcRect/>
          <a:stretch>
            <a:fillRect/>
          </a:stretch>
        </p:blipFill>
        <p:spPr>
          <a:xfrm>
            <a:off x="762000" y="2438400"/>
            <a:ext cx="4114800" cy="3505200"/>
          </a:xfrm>
          <a:noFill/>
          <a:ln/>
        </p:spPr>
      </p:pic>
    </p:spTree>
  </p:cSld>
  <p:clrMapOvr>
    <a:masterClrMapping/>
  </p:clrMapOvr>
  <p:transition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Sık sık sevdiğinizi söyleyin</a:t>
            </a:r>
          </a:p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Aile içinde vazgeçilmez bir kişi olduğunun altını çizin</a:t>
            </a:r>
          </a:p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-   Nasihatlerinizi önce kendi davranışlarınızda gösterin.</a:t>
            </a:r>
          </a:p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</a:t>
            </a:r>
            <a:endParaRPr lang="tr-TR" sz="2400"/>
          </a:p>
        </p:txBody>
      </p:sp>
      <p:pic>
        <p:nvPicPr>
          <p:cNvPr id="54279" name="Picture 7" descr="14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lum bright="8000"/>
          </a:blip>
          <a:srcRect/>
          <a:stretch>
            <a:fillRect/>
          </a:stretch>
        </p:blipFill>
        <p:spPr>
          <a:xfrm>
            <a:off x="4419600" y="1447800"/>
            <a:ext cx="3949700" cy="4495800"/>
          </a:xfrm>
          <a:noFill/>
          <a:ln/>
        </p:spPr>
      </p:pic>
    </p:spTree>
  </p:cSld>
  <p:clrMapOvr>
    <a:masterClrMapping/>
  </p:clrMapOvr>
  <p:transition advTm="15000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>
                <a:latin typeface="Comic Sans MS" pitchFamily="66" charset="0"/>
              </a:rPr>
              <a:t>Ona verdiğiniz sözleri mutlaka yerine getirin</a:t>
            </a:r>
          </a:p>
          <a:p>
            <a:pPr>
              <a:buFont typeface="Wingdings" pitchFamily="2" charset="2"/>
              <a:buNone/>
            </a:pPr>
            <a:r>
              <a:rPr lang="tr-TR">
                <a:latin typeface="Comic Sans MS" pitchFamily="66" charset="0"/>
              </a:rPr>
              <a:t> -   Onun yaşına uygun davranışlar göstermeye çalışın.</a:t>
            </a:r>
          </a:p>
          <a:p>
            <a:endParaRPr lang="tr-TR"/>
          </a:p>
          <a:p>
            <a:endParaRPr lang="tr-TR"/>
          </a:p>
        </p:txBody>
      </p:sp>
      <p:pic>
        <p:nvPicPr>
          <p:cNvPr id="88070" name="Picture 6" descr="25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>
          <a:xfrm>
            <a:off x="4724400" y="1828800"/>
            <a:ext cx="3657600" cy="37338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29200"/>
            <a:ext cx="7772400" cy="1143000"/>
          </a:xfrm>
        </p:spPr>
        <p:txBody>
          <a:bodyPr/>
          <a:lstStyle/>
          <a:p>
            <a:r>
              <a:rPr lang="tr-TR" sz="3600">
                <a:latin typeface="Comic Sans MS" pitchFamily="66" charset="0"/>
              </a:rPr>
              <a:t>Çocuğunuza hayatın bir yardımlaşma olduğunu öğretin.</a:t>
            </a:r>
          </a:p>
        </p:txBody>
      </p:sp>
      <p:pic>
        <p:nvPicPr>
          <p:cNvPr id="69635" name="Picture 3" descr="75_ALT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057400" y="1676400"/>
            <a:ext cx="4614863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86400"/>
            <a:ext cx="7772400" cy="1143000"/>
          </a:xfrm>
        </p:spPr>
        <p:txBody>
          <a:bodyPr/>
          <a:lstStyle/>
          <a:p>
            <a:r>
              <a:rPr lang="tr-TR" sz="3200">
                <a:latin typeface="Comic Sans MS" pitchFamily="66" charset="0"/>
              </a:rPr>
              <a:t>Çocukları, bir iş yapmış olmak ve adam yerine konmak kadar memnun eden bir şey yoktur.</a:t>
            </a:r>
          </a:p>
        </p:txBody>
      </p:sp>
      <p:pic>
        <p:nvPicPr>
          <p:cNvPr id="70659" name="Picture 3" descr="75_u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914400"/>
            <a:ext cx="3589338" cy="4144963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3810000" cy="41148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2000">
                <a:solidFill>
                  <a:schemeClr val="accent1"/>
                </a:solidFill>
              </a:rPr>
              <a:t>  </a:t>
            </a:r>
            <a:r>
              <a:rPr lang="tr-TR" sz="2000">
                <a:solidFill>
                  <a:schemeClr val="tx2"/>
                </a:solidFill>
              </a:rPr>
              <a:t>“ 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Siz gül fidanı yetiştiren, her türlü hürmete layık bahçıvansınız. Olumlu çocuk yetiştirmenin ilk şartı,  olumlu anne-babadır. Hiç birimiz mükemmel değiliz o zaman onlardan mükemmel olmalarını bekleyemeyiz.”</a:t>
            </a:r>
            <a:r>
              <a:rPr lang="tr-TR" sz="2400" b="1">
                <a:solidFill>
                  <a:schemeClr val="tx2"/>
                </a:solidFill>
                <a:latin typeface="Lucida Console" pitchFamily="49" charset="0"/>
              </a:rPr>
              <a:t> </a:t>
            </a:r>
          </a:p>
        </p:txBody>
      </p:sp>
      <p:pic>
        <p:nvPicPr>
          <p:cNvPr id="31752" name="Picture 8" descr="21"/>
          <p:cNvPicPr>
            <a:picLocks noChangeAspect="1" noChangeArrowheads="1"/>
          </p:cNvPicPr>
          <p:nvPr/>
        </p:nvPicPr>
        <p:blipFill>
          <a:blip r:embed="rId3">
            <a:lum bright="-2000"/>
          </a:blip>
          <a:srcRect/>
          <a:stretch>
            <a:fillRect/>
          </a:stretch>
        </p:blipFill>
        <p:spPr bwMode="auto">
          <a:xfrm>
            <a:off x="4876800" y="1219200"/>
            <a:ext cx="388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r>
              <a:rPr lang="tr-TR">
                <a:solidFill>
                  <a:srgbClr val="000066"/>
                </a:solidFill>
                <a:latin typeface="Comic Sans MS" pitchFamily="66" charset="0"/>
              </a:rPr>
              <a:t>ÇOCUKLA İLETİŞİM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tr-TR" sz="2800">
                <a:solidFill>
                  <a:srgbClr val="000066"/>
                </a:solidFill>
                <a:latin typeface="Comic Sans MS" pitchFamily="66" charset="0"/>
              </a:rPr>
              <a:t>En güzel iletişim dili sevgidir. </a:t>
            </a:r>
          </a:p>
          <a:p>
            <a:pPr>
              <a:buFontTx/>
              <a:buChar char="•"/>
            </a:pPr>
            <a:r>
              <a:rPr lang="tr-TR" sz="2800">
                <a:solidFill>
                  <a:srgbClr val="000066"/>
                </a:solidFill>
                <a:latin typeface="Comic Sans MS" pitchFamily="66" charset="0"/>
              </a:rPr>
              <a:t>Sevginin ilk görevi dinlemektir. </a:t>
            </a:r>
          </a:p>
          <a:p>
            <a:pPr>
              <a:buFontTx/>
              <a:buChar char="•"/>
            </a:pPr>
            <a:r>
              <a:rPr lang="tr-TR" sz="2800">
                <a:solidFill>
                  <a:srgbClr val="000066"/>
                </a:solidFill>
                <a:latin typeface="Comic Sans MS" pitchFamily="66" charset="0"/>
              </a:rPr>
              <a:t>Aşağılamak, suçlamak yerine onu dinleyin, ona “sen dinlemeye değersin” deyin.</a:t>
            </a:r>
          </a:p>
        </p:txBody>
      </p:sp>
      <p:pic>
        <p:nvPicPr>
          <p:cNvPr id="32776" name="Picture 1032" descr="17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lum bright="-22000" contrast="4000"/>
          </a:blip>
          <a:srcRect/>
          <a:stretch>
            <a:fillRect/>
          </a:stretch>
        </p:blipFill>
        <p:spPr>
          <a:xfrm>
            <a:off x="990600" y="1905000"/>
            <a:ext cx="3921125" cy="4648200"/>
          </a:xfrm>
          <a:noFill/>
          <a:ln/>
        </p:spPr>
      </p:pic>
    </p:spTree>
  </p:cSld>
  <p:clrMapOvr>
    <a:masterClrMapping/>
  </p:clrMapOvr>
  <p:transition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tr-TR" b="1">
                <a:solidFill>
                  <a:srgbClr val="663300"/>
                </a:solidFill>
                <a:latin typeface="Comic Sans MS" pitchFamily="66" charset="0"/>
              </a:rPr>
              <a:t>Çocuğu Dinlediğinizde;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6400800" cy="1371600"/>
          </a:xfrm>
        </p:spPr>
        <p:txBody>
          <a:bodyPr/>
          <a:lstStyle/>
          <a:p>
            <a:r>
              <a:rPr lang="tr-TR" sz="2800" b="1">
                <a:solidFill>
                  <a:srgbClr val="663300"/>
                </a:solidFill>
                <a:latin typeface="Comic Sans MS" pitchFamily="66" charset="0"/>
              </a:rPr>
              <a:t>Derdini, sorununu (</a:t>
            </a:r>
            <a:r>
              <a:rPr lang="tr-TR" sz="2800" b="1" u="sng">
                <a:solidFill>
                  <a:srgbClr val="663300"/>
                </a:solidFill>
                <a:latin typeface="Comic Sans MS" pitchFamily="66" charset="0"/>
              </a:rPr>
              <a:t>huysuzluk, saldırganlıkla değil</a:t>
            </a:r>
            <a:r>
              <a:rPr lang="tr-TR" sz="2800" b="1">
                <a:solidFill>
                  <a:srgbClr val="663300"/>
                </a:solidFill>
                <a:latin typeface="Comic Sans MS" pitchFamily="66" charset="0"/>
              </a:rPr>
              <a:t>)          konuşarak anlatır.</a:t>
            </a:r>
          </a:p>
          <a:p>
            <a:r>
              <a:rPr lang="tr-TR" sz="2800" b="1">
                <a:solidFill>
                  <a:srgbClr val="663300"/>
                </a:solidFill>
                <a:latin typeface="Comic Sans MS" pitchFamily="66" charset="0"/>
              </a:rPr>
              <a:t>Konuşma yeteneği, kelime    haznesi gelişir.</a:t>
            </a:r>
          </a:p>
          <a:p>
            <a:endParaRPr lang="tr-TR" sz="2800" b="1">
              <a:solidFill>
                <a:srgbClr val="663300"/>
              </a:solidFill>
            </a:endParaRPr>
          </a:p>
        </p:txBody>
      </p:sp>
      <p:pic>
        <p:nvPicPr>
          <p:cNvPr id="41991" name="Picture 7" descr="234"/>
          <p:cNvPicPr>
            <a:picLocks noChangeAspect="1" noChangeArrowheads="1"/>
          </p:cNvPicPr>
          <p:nvPr/>
        </p:nvPicPr>
        <p:blipFill>
          <a:blip r:embed="rId2">
            <a:lum bright="-4000"/>
          </a:blip>
          <a:srcRect/>
          <a:stretch>
            <a:fillRect/>
          </a:stretch>
        </p:blipFill>
        <p:spPr bwMode="auto">
          <a:xfrm>
            <a:off x="5105400" y="1066800"/>
            <a:ext cx="381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tr-TR">
                <a:solidFill>
                  <a:srgbClr val="000066"/>
                </a:solidFill>
                <a:latin typeface="Comic Sans MS" pitchFamily="66" charset="0"/>
              </a:rPr>
              <a:t>DAVRANIŞLARINIZDA</a:t>
            </a:r>
            <a:r>
              <a:rPr lang="tr-TR">
                <a:solidFill>
                  <a:srgbClr val="003366"/>
                </a:solidFill>
                <a:latin typeface="Comic Sans MS" pitchFamily="66" charset="0"/>
              </a:rPr>
              <a:t>;</a:t>
            </a:r>
            <a:r>
              <a:rPr lang="tr-TR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600" u="sng">
                <a:solidFill>
                  <a:srgbClr val="003366"/>
                </a:solidFill>
                <a:latin typeface="Comic Sans MS" pitchFamily="66" charset="0"/>
              </a:rPr>
              <a:t>AŞIRI KORUMA: </a:t>
            </a:r>
            <a:r>
              <a:rPr lang="tr-TR" sz="1600">
                <a:solidFill>
                  <a:srgbClr val="003366"/>
                </a:solidFill>
                <a:latin typeface="Comic Sans MS" pitchFamily="66" charset="0"/>
              </a:rPr>
              <a:t> Başkalarına bağımlı, kendine güveni olmayan.</a:t>
            </a:r>
          </a:p>
          <a:p>
            <a:endParaRPr lang="tr-TR" sz="1600">
              <a:solidFill>
                <a:srgbClr val="003366"/>
              </a:solidFill>
              <a:latin typeface="Comic Sans MS" pitchFamily="66" charset="0"/>
            </a:endParaRPr>
          </a:p>
          <a:p>
            <a:r>
              <a:rPr lang="tr-TR" sz="1600" u="sng">
                <a:solidFill>
                  <a:srgbClr val="003366"/>
                </a:solidFill>
                <a:latin typeface="Comic Sans MS" pitchFamily="66" charset="0"/>
              </a:rPr>
              <a:t>AŞIRI HOŞGÖRÜ: Ç</a:t>
            </a:r>
            <a:r>
              <a:rPr lang="tr-TR" sz="1600">
                <a:solidFill>
                  <a:srgbClr val="003366"/>
                </a:solidFill>
                <a:latin typeface="Comic Sans MS" pitchFamily="66" charset="0"/>
              </a:rPr>
              <a:t>ocuğu bencil yapar,  çocuk kendisine hizmet edilmesini ister.</a:t>
            </a:r>
          </a:p>
          <a:p>
            <a:endParaRPr lang="tr-TR" sz="1600">
              <a:solidFill>
                <a:srgbClr val="003366"/>
              </a:solidFill>
              <a:latin typeface="Comic Sans MS" pitchFamily="66" charset="0"/>
            </a:endParaRPr>
          </a:p>
          <a:p>
            <a:r>
              <a:rPr lang="tr-TR" sz="1600" u="sng">
                <a:solidFill>
                  <a:srgbClr val="003366"/>
                </a:solidFill>
                <a:latin typeface="Comic Sans MS" pitchFamily="66" charset="0"/>
              </a:rPr>
              <a:t>AŞIRI BASKI:</a:t>
            </a:r>
            <a:r>
              <a:rPr lang="tr-TR" sz="1600">
                <a:solidFill>
                  <a:srgbClr val="003366"/>
                </a:solidFill>
                <a:latin typeface="Comic Sans MS" pitchFamily="66" charset="0"/>
              </a:rPr>
              <a:t> Nazik,  dürüst,  davranabilir ama çekingen ve aşırı hassas olur.</a:t>
            </a:r>
          </a:p>
          <a:p>
            <a:endParaRPr lang="tr-TR" sz="1600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7895" name="Picture 7" descr="26"/>
          <p:cNvPicPr>
            <a:picLocks noChangeAspect="1" noChangeArrowheads="1"/>
          </p:cNvPicPr>
          <p:nvPr/>
        </p:nvPicPr>
        <p:blipFill>
          <a:blip r:embed="rId2">
            <a:lum bright="-8000"/>
          </a:blip>
          <a:srcRect/>
          <a:stretch>
            <a:fillRect/>
          </a:stretch>
        </p:blipFill>
        <p:spPr bwMode="auto">
          <a:xfrm>
            <a:off x="4800600" y="1981200"/>
            <a:ext cx="2971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tr-TR">
                <a:solidFill>
                  <a:srgbClr val="000099"/>
                </a:solidFill>
                <a:latin typeface="Comic Sans MS" pitchFamily="66" charset="0"/>
              </a:rPr>
              <a:t>ÇOCUKLA İLETİŞİMİZDE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000">
                <a:solidFill>
                  <a:srgbClr val="0066FF"/>
                </a:solidFill>
                <a:latin typeface="Comic Sans MS" pitchFamily="66" charset="0"/>
              </a:rPr>
              <a:t>Yüzünüz ona dönük olsun.</a:t>
            </a:r>
          </a:p>
          <a:p>
            <a:r>
              <a:rPr lang="tr-TR" sz="2000">
                <a:solidFill>
                  <a:srgbClr val="0066FF"/>
                </a:solidFill>
                <a:latin typeface="Comic Sans MS" pitchFamily="66" charset="0"/>
              </a:rPr>
              <a:t>Söylediklerini başınızla tekrar edin .</a:t>
            </a:r>
          </a:p>
          <a:p>
            <a:r>
              <a:rPr lang="tr-TR" sz="2000">
                <a:solidFill>
                  <a:srgbClr val="0066FF"/>
                </a:solidFill>
                <a:latin typeface="Comic Sans MS" pitchFamily="66" charset="0"/>
              </a:rPr>
              <a:t>Duygularını ifade etmekte zorlanıyorsa, ona yardım edin. Onunla birlikteyken tüm dikkatinizi ona yoğunlaştırın.</a:t>
            </a:r>
          </a:p>
          <a:p>
            <a:r>
              <a:rPr lang="tr-TR" sz="2000">
                <a:solidFill>
                  <a:srgbClr val="0066FF"/>
                </a:solidFill>
                <a:latin typeface="Comic Sans MS" pitchFamily="66" charset="0"/>
              </a:rPr>
              <a:t>Davranışlarınızda tutarlı olun, bir gün doğru dediğinize ertesi gün yanlış demeyin.</a:t>
            </a:r>
          </a:p>
        </p:txBody>
      </p:sp>
      <p:pic>
        <p:nvPicPr>
          <p:cNvPr id="34821" name="Picture 5" descr="1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828800"/>
            <a:ext cx="3886200" cy="434340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u="sng">
                <a:solidFill>
                  <a:srgbClr val="993366"/>
                </a:solidFill>
                <a:latin typeface="Comic Sans MS" pitchFamily="66" charset="0"/>
              </a:rPr>
              <a:t>AŞIRI İLGİ:</a:t>
            </a:r>
            <a:r>
              <a:rPr lang="tr-TR" sz="2400">
                <a:solidFill>
                  <a:srgbClr val="993366"/>
                </a:solidFill>
                <a:latin typeface="Comic Sans MS" pitchFamily="66" charset="0"/>
              </a:rPr>
              <a:t> Kabiliyetlerinin ortaya çıkmasını engeller.</a:t>
            </a:r>
          </a:p>
          <a:p>
            <a:pPr>
              <a:lnSpc>
                <a:spcPct val="90000"/>
              </a:lnSpc>
            </a:pPr>
            <a:endParaRPr lang="tr-TR" sz="2400">
              <a:solidFill>
                <a:srgbClr val="993366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sz="2400" u="sng">
                <a:solidFill>
                  <a:srgbClr val="993366"/>
                </a:solidFill>
                <a:latin typeface="Comic Sans MS" pitchFamily="66" charset="0"/>
              </a:rPr>
              <a:t>SÜREKLİ KONTROL:</a:t>
            </a:r>
            <a:r>
              <a:rPr lang="tr-TR" sz="2400">
                <a:solidFill>
                  <a:srgbClr val="993366"/>
                </a:solidFill>
                <a:latin typeface="Comic Sans MS" pitchFamily="66" charset="0"/>
              </a:rPr>
              <a:t> Çocukta  aileden ayrıldığında başına kötü bir şey gelecek düşüncesini oluşturur.</a:t>
            </a:r>
          </a:p>
          <a:p>
            <a:pPr>
              <a:lnSpc>
                <a:spcPct val="90000"/>
              </a:lnSpc>
            </a:pPr>
            <a:endParaRPr lang="tr-TR" sz="2400">
              <a:solidFill>
                <a:srgbClr val="993366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sz="2400" u="sng">
                <a:solidFill>
                  <a:srgbClr val="993366"/>
                </a:solidFill>
                <a:latin typeface="Comic Sans MS" pitchFamily="66" charset="0"/>
              </a:rPr>
              <a:t>ELEŞTİRME</a:t>
            </a:r>
            <a:r>
              <a:rPr lang="tr-TR" sz="2400">
                <a:solidFill>
                  <a:srgbClr val="993366"/>
                </a:solidFill>
                <a:latin typeface="Comic Sans MS" pitchFamily="66" charset="0"/>
              </a:rPr>
              <a:t>:  Diğer insanlarla iletişiminde çocuğu zorlar.</a:t>
            </a:r>
          </a:p>
          <a:p>
            <a:pPr>
              <a:lnSpc>
                <a:spcPct val="90000"/>
              </a:lnSpc>
            </a:pPr>
            <a:endParaRPr lang="tr-TR" sz="2400">
              <a:solidFill>
                <a:srgbClr val="993366"/>
              </a:solidFill>
            </a:endParaRPr>
          </a:p>
        </p:txBody>
      </p:sp>
      <p:pic>
        <p:nvPicPr>
          <p:cNvPr id="52230" name="Picture 6" descr="95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4778375" y="914400"/>
            <a:ext cx="398462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tr-TR">
                <a:solidFill>
                  <a:srgbClr val="000099"/>
                </a:solidFill>
                <a:latin typeface="Comic Sans MS" pitchFamily="66" charset="0"/>
              </a:rPr>
              <a:t>NASIL DAVRANMALIYIZ 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>
                <a:solidFill>
                  <a:schemeClr val="accent1"/>
                </a:solidFill>
                <a:latin typeface="Comic Sans MS" pitchFamily="66" charset="0"/>
              </a:rPr>
              <a:t>    </a:t>
            </a: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Davranışlarını takdir edin, takdir edilen çocuk;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-  Kendini önemli hisseder.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-   İtaatkâr</a:t>
            </a:r>
            <a:r>
              <a:rPr lang="tr-TR" sz="2400">
                <a:solidFill>
                  <a:srgbClr val="3399FF"/>
                </a:solidFill>
                <a:latin typeface="Comic Sans MS" pitchFamily="66" charset="0"/>
              </a:rPr>
              <a:t> </a:t>
            </a: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ve üretken olur</a:t>
            </a:r>
            <a:r>
              <a:rPr lang="tr-TR" sz="2400">
                <a:solidFill>
                  <a:srgbClr val="3399FF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-   Takdiri çocuğa değil davranışına yapın. Onlara inanın.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3399FF"/>
                </a:solidFill>
                <a:latin typeface="Comic Sans MS" pitchFamily="66" charset="0"/>
              </a:rPr>
              <a:t>-   insanlara inanırsanız olanaksızı başarırsınız.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1800">
                <a:solidFill>
                  <a:srgbClr val="3399FF"/>
                </a:solidFill>
                <a:latin typeface="Comic Sans MS" pitchFamily="66" charset="0"/>
              </a:rPr>
              <a:t>-    Davranışlarınızda denetleyici tahdit edici, küsüp iletişimi kesici şeklinde davranırsanız, çocuk ya isyankar olur yada boyun eğer.</a:t>
            </a:r>
          </a:p>
        </p:txBody>
      </p:sp>
      <p:pic>
        <p:nvPicPr>
          <p:cNvPr id="38918" name="Picture 6" descr="7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lum bright="-8000"/>
          </a:blip>
          <a:srcRect/>
          <a:stretch>
            <a:fillRect/>
          </a:stretch>
        </p:blipFill>
        <p:spPr>
          <a:xfrm>
            <a:off x="685800" y="1600200"/>
            <a:ext cx="4191000" cy="5029200"/>
          </a:xfrm>
          <a:noFill/>
          <a:ln/>
        </p:spPr>
      </p:pic>
    </p:spTree>
  </p:cSld>
  <p:clrMapOvr>
    <a:masterClrMapping/>
  </p:clrMapOvr>
  <p:transition advTm="15000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>
                <a:latin typeface="Comic Sans MS" pitchFamily="66" charset="0"/>
              </a:rPr>
              <a:t>Ona zaman ayırın, pahalı oyuncaklardan iyidir.</a:t>
            </a:r>
          </a:p>
          <a:p>
            <a:pPr>
              <a:lnSpc>
                <a:spcPct val="90000"/>
              </a:lnSpc>
            </a:pPr>
            <a:r>
              <a:rPr lang="tr-TR" sz="2000">
                <a:latin typeface="Comic Sans MS" pitchFamily="66" charset="0"/>
              </a:rPr>
              <a:t>Davranışlarını,girişimlerini destekleyin, onaylayın, onaylamanın bir türü “gülümsemedir”</a:t>
            </a:r>
          </a:p>
          <a:p>
            <a:pPr>
              <a:lnSpc>
                <a:spcPct val="90000"/>
              </a:lnSpc>
            </a:pPr>
            <a:r>
              <a:rPr lang="tr-TR" sz="2000">
                <a:latin typeface="Comic Sans MS" pitchFamily="66" charset="0"/>
              </a:rPr>
              <a:t>Sevgi dolu bir ortam onun kendine olan güven ve saygısını arttırır.</a:t>
            </a:r>
          </a:p>
          <a:p>
            <a:pPr>
              <a:lnSpc>
                <a:spcPct val="90000"/>
              </a:lnSpc>
            </a:pPr>
            <a:r>
              <a:rPr lang="tr-TR" sz="2000">
                <a:latin typeface="Comic Sans MS" pitchFamily="66" charset="0"/>
              </a:rPr>
              <a:t>Ona güvendiğinizi gösterin, kendine güvenen çocuk davranışlarında da istekli olur</a:t>
            </a:r>
            <a:r>
              <a:rPr lang="tr-TR" sz="1800">
                <a:latin typeface="Lucida Console" pitchFamily="49" charset="0"/>
              </a:rPr>
              <a:t>  </a:t>
            </a:r>
          </a:p>
          <a:p>
            <a:pPr>
              <a:lnSpc>
                <a:spcPct val="90000"/>
              </a:lnSpc>
            </a:pPr>
            <a:endParaRPr lang="tr-TR" sz="18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1800">
              <a:latin typeface="Lucida Console" pitchFamily="49" charset="0"/>
            </a:endParaRPr>
          </a:p>
        </p:txBody>
      </p:sp>
      <p:pic>
        <p:nvPicPr>
          <p:cNvPr id="39943" name="Picture 7" descr="1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447800"/>
            <a:ext cx="39624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split orient="vert"/>
  </p:transition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705</TotalTime>
  <Words>544</Words>
  <Application>Microsoft PowerPoint</Application>
  <PresentationFormat>Ekran Gösterisi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Doğa</vt:lpstr>
      <vt:lpstr>ANNE-BABA</vt:lpstr>
      <vt:lpstr>Slayt 2</vt:lpstr>
      <vt:lpstr>ÇOCUKLA İLETİŞİM</vt:lpstr>
      <vt:lpstr>Çocuğu Dinlediğinizde;</vt:lpstr>
      <vt:lpstr>DAVRANIŞLARINIZDA; </vt:lpstr>
      <vt:lpstr>ÇOCUKLA İLETİŞİMİZDE</vt:lpstr>
      <vt:lpstr>Slayt 7</vt:lpstr>
      <vt:lpstr>NASIL DAVRANMALIYIZ !</vt:lpstr>
      <vt:lpstr>Slayt 9</vt:lpstr>
      <vt:lpstr>ÇOCUĞUNUZU ELDE EDİN;</vt:lpstr>
      <vt:lpstr>Slayt 11</vt:lpstr>
      <vt:lpstr>HER ÇOCUK ÜZERİNDE GÖRÜNMEZ BİR LEVHA TAŞIR</vt:lpstr>
      <vt:lpstr>ÇOCUĞUN DUYGULARINI ANLAMAYA ÇALIŞIN</vt:lpstr>
      <vt:lpstr>Slayt 14</vt:lpstr>
      <vt:lpstr>Slayt 15</vt:lpstr>
      <vt:lpstr>Çocuğunuza hayatın bir yardımlaşma olduğunu öğretin.</vt:lpstr>
      <vt:lpstr>Çocukları, bir iş yapmış olmak ve adam yerine konmak kadar memnun eden bir şey yoktur.</vt:lpstr>
    </vt:vector>
  </TitlesOfParts>
  <Company>Trabzon 2000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ANNE-BABA COÇUK</dc:title>
  <dc:creator>OKAN ÖZTÜRK</dc:creator>
  <cp:lastModifiedBy>Nihal</cp:lastModifiedBy>
  <cp:revision>14</cp:revision>
  <cp:lastPrinted>1601-01-01T00:00:00Z</cp:lastPrinted>
  <dcterms:created xsi:type="dcterms:W3CDTF">1999-12-30T14:30:09Z</dcterms:created>
  <dcterms:modified xsi:type="dcterms:W3CDTF">2015-01-15T09:10:48Z</dcterms:modified>
</cp:coreProperties>
</file>